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7"/>
  </p:notesMasterIdLst>
  <p:sldIdLst>
    <p:sldId id="256" r:id="rId2"/>
    <p:sldId id="257" r:id="rId3"/>
    <p:sldId id="259" r:id="rId4"/>
    <p:sldId id="258" r:id="rId5"/>
    <p:sldId id="260" r:id="rId6"/>
    <p:sldId id="291" r:id="rId7"/>
    <p:sldId id="261" r:id="rId8"/>
    <p:sldId id="264" r:id="rId9"/>
    <p:sldId id="263" r:id="rId10"/>
    <p:sldId id="302" r:id="rId11"/>
    <p:sldId id="265" r:id="rId12"/>
    <p:sldId id="267" r:id="rId13"/>
    <p:sldId id="304" r:id="rId14"/>
    <p:sldId id="309" r:id="rId15"/>
    <p:sldId id="266" r:id="rId16"/>
    <p:sldId id="295" r:id="rId17"/>
    <p:sldId id="269" r:id="rId18"/>
    <p:sldId id="305" r:id="rId19"/>
    <p:sldId id="306" r:id="rId20"/>
    <p:sldId id="307" r:id="rId21"/>
    <p:sldId id="280" r:id="rId22"/>
    <p:sldId id="296" r:id="rId23"/>
    <p:sldId id="308" r:id="rId24"/>
    <p:sldId id="281" r:id="rId25"/>
    <p:sldId id="282" r:id="rId26"/>
    <p:sldId id="284" r:id="rId27"/>
    <p:sldId id="301" r:id="rId28"/>
    <p:sldId id="299" r:id="rId29"/>
    <p:sldId id="300" r:id="rId30"/>
    <p:sldId id="285" r:id="rId31"/>
    <p:sldId id="286" r:id="rId32"/>
    <p:sldId id="287" r:id="rId33"/>
    <p:sldId id="278" r:id="rId34"/>
    <p:sldId id="298" r:id="rId35"/>
    <p:sldId id="303" r:id="rId3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4660"/>
  </p:normalViewPr>
  <p:slideViewPr>
    <p:cSldViewPr>
      <p:cViewPr varScale="1">
        <p:scale>
          <a:sx n="92" d="100"/>
          <a:sy n="92" d="100"/>
        </p:scale>
        <p:origin x="-9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C3F34858-1FA4-438D-AB3D-619E4512754E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0"/>
            <a:ext cx="5617208" cy="4188778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75F64DAA-3993-4EB6-96B9-EA2114DA5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102D95-0398-409E-B593-EE7790EA1BA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8948-3155-4B42-90E1-0A64648C3F75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144-BACF-432E-B181-E9061D8C6AC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F6F09-4023-48DA-BA0B-DC512F03060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66B705-161F-47E5-BBF4-1F45A825D010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7EA48B-9C78-4DDC-9D27-7E24CFBC3F09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7EE8DA-B3E4-4D1A-A69C-66FF38D7500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C58C-9B0E-4C6D-84C1-76F3CBC8C434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BC03E-46F8-4AE7-8C16-4C00396D3BE3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B74D2B-0898-4F8C-B62B-A984E8F2A46A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91FD80-3D59-412D-B188-FD95992FCEDC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85C5CE-8601-4ED7-9B03-63572BB07F17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lgoodman@temple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686800" cy="144779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Procedures for Hiring</a:t>
            </a:r>
            <a:b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</a:b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Georgia" pitchFamily="18" charset="0"/>
              </a:rPr>
              <a:t>Visiting Research Scholars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5181600" cy="12192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Postdoctoral Fellows Office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The Graduate School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Georgia" pitchFamily="18" charset="0"/>
              </a:rPr>
              <a:t>Temple University</a:t>
            </a:r>
          </a:p>
          <a:p>
            <a:pPr algn="l"/>
            <a:endParaRPr lang="en-US" dirty="0"/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492875"/>
            <a:ext cx="502920" cy="365125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Termination Procedures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4480"/>
            <a:ext cx="8382000" cy="483108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4500" dirty="0" smtClean="0">
                <a:latin typeface="Georgia" pitchFamily="18" charset="0"/>
              </a:rPr>
              <a:t>If the Visiting Research Scholar will not be reappointed, notice of termination should be provided to the individual at least one month prior to the end date of the original appointment.</a:t>
            </a:r>
          </a:p>
          <a:p>
            <a:pPr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4500" dirty="0" smtClean="0">
                <a:latin typeface="Georgia" pitchFamily="18" charset="0"/>
              </a:rPr>
              <a:t>Business Manager </a:t>
            </a:r>
            <a:r>
              <a:rPr lang="en-US" sz="4500" dirty="0" smtClean="0">
                <a:latin typeface="Georgia" pitchFamily="18" charset="0"/>
              </a:rPr>
              <a:t>emails the termination documents to: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400" dirty="0" err="1" smtClean="0">
                <a:latin typeface="Georgia" pitchFamily="18" charset="0"/>
              </a:rPr>
              <a:t>Felisha</a:t>
            </a:r>
            <a:r>
              <a:rPr lang="en-US" sz="3400" dirty="0" smtClean="0">
                <a:latin typeface="Georgia" pitchFamily="18" charset="0"/>
              </a:rPr>
              <a:t> Brown, Administration Specialist, HR Labor Relations</a:t>
            </a:r>
          </a:p>
          <a:p>
            <a:pPr marL="1088136" lvl="3" indent="-27432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29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fmbrown@temple.edu</a:t>
            </a:r>
            <a:endParaRPr lang="en-US" sz="2900" u="sng" dirty="0" smtClean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  <a:hlinkClick r:id="rId2"/>
            </a:endParaRPr>
          </a:p>
          <a:p>
            <a:pPr marL="1088136" lvl="3" indent="-27432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2900" dirty="0" smtClean="0">
                <a:latin typeface="Georgia" pitchFamily="18" charset="0"/>
              </a:rPr>
              <a:t>215-926-2298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400" dirty="0" smtClean="0">
                <a:latin typeface="Georgia" pitchFamily="18" charset="0"/>
              </a:rPr>
              <a:t>Nina Marie </a:t>
            </a:r>
            <a:r>
              <a:rPr lang="en-US" sz="3400" dirty="0" err="1" smtClean="0">
                <a:latin typeface="Georgia" pitchFamily="18" charset="0"/>
              </a:rPr>
              <a:t>Campellone</a:t>
            </a:r>
            <a:r>
              <a:rPr lang="en-US" sz="3400" dirty="0" smtClean="0">
                <a:latin typeface="Georgia" pitchFamily="18" charset="0"/>
              </a:rPr>
              <a:t>, Project Manager, Postdoctoral Fellows Office</a:t>
            </a:r>
          </a:p>
          <a:p>
            <a:pPr marL="1088136" lvl="3" indent="-27432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29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campello@temple.edu</a:t>
            </a:r>
          </a:p>
          <a:p>
            <a:pPr marL="1088136" lvl="3" indent="-27432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2900" dirty="0" smtClean="0">
                <a:latin typeface="Georgia" pitchFamily="18" charset="0"/>
              </a:rPr>
              <a:t>215-204-6587</a:t>
            </a:r>
          </a:p>
          <a:p>
            <a:pPr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4500" dirty="0" smtClean="0">
                <a:latin typeface="Georgia" pitchFamily="18" charset="0"/>
              </a:rPr>
              <a:t>If the individual is a non-immigrant, the </a:t>
            </a:r>
            <a:r>
              <a:rPr lang="en-US" sz="4500" dirty="0" smtClean="0">
                <a:latin typeface="Georgia" pitchFamily="18" charset="0"/>
              </a:rPr>
              <a:t>Business Manager </a:t>
            </a:r>
            <a:r>
              <a:rPr lang="en-US" sz="4500" dirty="0" smtClean="0">
                <a:latin typeface="Georgia" pitchFamily="18" charset="0"/>
              </a:rPr>
              <a:t>also emails the termination documents to the Office of International Student and Scholar Services:</a:t>
            </a:r>
            <a:endParaRPr lang="en-US" sz="4500" b="1" u="sng" dirty="0" smtClean="0">
              <a:latin typeface="Georgia" pitchFamily="18" charset="0"/>
            </a:endParaRP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400" dirty="0" smtClean="0">
                <a:latin typeface="Georgia" pitchFamily="18" charset="0"/>
              </a:rPr>
              <a:t>Sharon </a:t>
            </a:r>
            <a:r>
              <a:rPr lang="en-US" sz="3400" dirty="0" err="1" smtClean="0">
                <a:latin typeface="Georgia" pitchFamily="18" charset="0"/>
              </a:rPr>
              <a:t>Loughran</a:t>
            </a:r>
            <a:r>
              <a:rPr lang="en-US" sz="3400" dirty="0" smtClean="0">
                <a:latin typeface="Georgia" pitchFamily="18" charset="0"/>
              </a:rPr>
              <a:t>, Immigration Services Specialist</a:t>
            </a:r>
            <a:endParaRPr lang="en-US" sz="3400" b="1" dirty="0" smtClean="0">
              <a:latin typeface="Georgia" pitchFamily="18" charset="0"/>
            </a:endParaRPr>
          </a:p>
          <a:p>
            <a:pPr marL="1088136" lvl="3" indent="-27432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29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sharonl@temple.edu</a:t>
            </a:r>
          </a:p>
          <a:p>
            <a:pPr marL="1088136" lvl="3" indent="-27432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2900" dirty="0" smtClean="0">
                <a:latin typeface="Georgia" pitchFamily="18" charset="0"/>
              </a:rPr>
              <a:t>215-204-7708</a:t>
            </a:r>
            <a:endParaRPr lang="en-US" sz="2900" b="1" u="sng" dirty="0" smtClean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Salary Stipend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4480"/>
            <a:ext cx="8001000" cy="4572000"/>
          </a:xfrm>
        </p:spPr>
        <p:txBody>
          <a:bodyPr>
            <a:noAutofit/>
          </a:bodyPr>
          <a:lstStyle/>
          <a:p>
            <a:pPr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Stipends range from $21,000 to $28,000 annually.</a:t>
            </a:r>
          </a:p>
          <a:p>
            <a:pPr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The stipend is paid entirely by Temple University, entirely by the home institution, or jointly by Temple and the home institution. </a:t>
            </a:r>
          </a:p>
          <a:p>
            <a:pPr marL="722376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Proof of the home institution’s stipend support must be furnished in a letter from the home institution.</a:t>
            </a:r>
          </a:p>
          <a:p>
            <a:pPr lvl="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More information about minimum salary and stipends/allowances is found on the “Temple University Research Categories’ Guidelines Grid” at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www.temple.edu/grad/pfo/forms.html</a:t>
            </a:r>
            <a:r>
              <a:rPr lang="en-US" sz="2400" dirty="0" smtClean="0">
                <a:latin typeface="Georgia" pitchFamily="18" charset="0"/>
              </a:rPr>
              <a:t>.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Procedures for Hiring a Visiting Research Scholar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382000" cy="4450080"/>
          </a:xfrm>
        </p:spPr>
        <p:txBody>
          <a:bodyPr>
            <a:noAutofit/>
          </a:bodyPr>
          <a:lstStyle/>
          <a:p>
            <a:pPr lvl="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Business Manager </a:t>
            </a:r>
            <a:r>
              <a:rPr lang="en-US" sz="2400" dirty="0" smtClean="0">
                <a:latin typeface="Georgia" pitchFamily="18" charset="0"/>
              </a:rPr>
              <a:t>must provide: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Visiting </a:t>
            </a:r>
            <a:r>
              <a:rPr lang="en-US" sz="2000" dirty="0">
                <a:latin typeface="Georgia" pitchFamily="18" charset="0"/>
              </a:rPr>
              <a:t>Research Scholar appointment </a:t>
            </a:r>
            <a:r>
              <a:rPr lang="en-US" sz="2000" dirty="0" smtClean="0">
                <a:latin typeface="Georgia" pitchFamily="18" charset="0"/>
              </a:rPr>
              <a:t>letter</a:t>
            </a:r>
            <a:r>
              <a:rPr lang="en-US" sz="2000" baseline="30000" dirty="0" smtClean="0">
                <a:latin typeface="Georgia" pitchFamily="18" charset="0"/>
              </a:rPr>
              <a:t>1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For those who are to receive a Temple University stipend (but not those funded by their home institution), a completed “Visiting Research Scholars Requisition”</a:t>
            </a:r>
            <a:r>
              <a:rPr lang="en-US" sz="2000" baseline="30000" dirty="0" smtClean="0">
                <a:latin typeface="Georgia" pitchFamily="18" charset="0"/>
              </a:rPr>
              <a:t>1</a:t>
            </a:r>
            <a:endParaRPr lang="en-US" sz="2000" baseline="30000" dirty="0">
              <a:latin typeface="Georgia" pitchFamily="18" charset="0"/>
            </a:endParaRP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Comprehensive job description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“Departmental </a:t>
            </a:r>
            <a:r>
              <a:rPr lang="en-US" sz="2000" dirty="0">
                <a:latin typeface="Georgia" pitchFamily="18" charset="0"/>
              </a:rPr>
              <a:t>Documentation of Requirements for </a:t>
            </a:r>
            <a:r>
              <a:rPr lang="en-US" sz="2000" dirty="0" smtClean="0">
                <a:latin typeface="Georgia" pitchFamily="18" charset="0"/>
              </a:rPr>
              <a:t>PF, PFRA, and VRS </a:t>
            </a:r>
            <a:r>
              <a:rPr lang="en-US" sz="2000" dirty="0" smtClean="0">
                <a:latin typeface="Georgia" pitchFamily="18" charset="0"/>
              </a:rPr>
              <a:t>Appointments” form</a:t>
            </a:r>
            <a:r>
              <a:rPr lang="en-US" sz="2000" baseline="30000" dirty="0" smtClean="0">
                <a:latin typeface="Georgia" pitchFamily="18" charset="0"/>
              </a:rPr>
              <a:t>1</a:t>
            </a:r>
            <a:endParaRPr lang="en-US" sz="2000" baseline="30000" dirty="0">
              <a:latin typeface="Georgia" pitchFamily="18" charset="0"/>
            </a:endParaRP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en-US" sz="2000" dirty="0" smtClean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 marL="548640" lvl="1" indent="0">
              <a:spcBef>
                <a:spcPts val="60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n-US" sz="1200" dirty="0" smtClean="0">
                <a:latin typeface="Georgia" panose="02040502050405020303" pitchFamily="18" charset="0"/>
              </a:rPr>
              <a:t>	 </a:t>
            </a:r>
            <a:r>
              <a:rPr lang="en-US" sz="2000" baseline="30000" dirty="0" smtClean="0">
                <a:latin typeface="Georgia" pitchFamily="18" charset="0"/>
              </a:rPr>
              <a:t>1</a:t>
            </a:r>
            <a:r>
              <a:rPr lang="en-US" sz="1200" dirty="0" smtClean="0">
                <a:latin typeface="Georgia" panose="02040502050405020303" pitchFamily="18" charset="0"/>
              </a:rPr>
              <a:t>  Available at </a:t>
            </a:r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www.temple.edu/grad/pfo/forms.html</a:t>
            </a:r>
          </a:p>
          <a:p>
            <a:pPr marL="548640" lvl="1" indent="0">
              <a:spcBef>
                <a:spcPts val="8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Procedures for Hiring a Visiting Research Scholar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(cont’d)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12080"/>
          </a:xfrm>
        </p:spPr>
        <p:txBody>
          <a:bodyPr>
            <a:noAutofit/>
          </a:bodyPr>
          <a:lstStyle/>
          <a:p>
            <a:pPr lvl="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200" dirty="0" smtClean="0">
                <a:latin typeface="Georgia" pitchFamily="18" charset="0"/>
              </a:rPr>
              <a:t>All individuals hired as a Visiting Research Scholar, regardless of classification as Graduate or Postgraduate, must provide: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DS-2019 application, if </a:t>
            </a:r>
            <a:r>
              <a:rPr lang="en-US" sz="1800" dirty="0">
                <a:latin typeface="Georgia" pitchFamily="18" charset="0"/>
              </a:rPr>
              <a:t>the candidate is a foreign national, </a:t>
            </a:r>
            <a:r>
              <a:rPr lang="en-US" sz="1800" dirty="0" smtClean="0">
                <a:latin typeface="Georgia" pitchFamily="18" charset="0"/>
              </a:rPr>
              <a:t>completed </a:t>
            </a:r>
            <a:r>
              <a:rPr lang="en-US" sz="1800" dirty="0">
                <a:latin typeface="Georgia" panose="02040502050405020303" pitchFamily="18" charset="0"/>
              </a:rPr>
              <a:t>via </a:t>
            </a:r>
            <a:r>
              <a:rPr lang="en-US" sz="1800" dirty="0" smtClean="0">
                <a:latin typeface="Georgia" panose="02040502050405020303" pitchFamily="18" charset="0"/>
              </a:rPr>
              <a:t>the International </a:t>
            </a:r>
            <a:r>
              <a:rPr lang="en-US" sz="1800" dirty="0">
                <a:latin typeface="Georgia" panose="02040502050405020303" pitchFamily="18" charset="0"/>
              </a:rPr>
              <a:t>Scholar Dossier (ISD) </a:t>
            </a:r>
            <a:r>
              <a:rPr lang="en-US" sz="1800" dirty="0" smtClean="0">
                <a:latin typeface="Georgia" panose="02040502050405020303" pitchFamily="18" charset="0"/>
              </a:rPr>
              <a:t>system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anose="02040502050405020303" pitchFamily="18" charset="0"/>
              </a:rPr>
              <a:t>Current CV</a:t>
            </a:r>
            <a:r>
              <a:rPr lang="en-US" sz="1800" baseline="30000" dirty="0" smtClean="0">
                <a:latin typeface="Georgia" panose="02040502050405020303" pitchFamily="18" charset="0"/>
              </a:rPr>
              <a:t>2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>
                <a:latin typeface="Georgia" pitchFamily="18" charset="0"/>
              </a:rPr>
              <a:t>Description of program </a:t>
            </a:r>
            <a:r>
              <a:rPr lang="en-US" sz="1800" dirty="0" smtClean="0">
                <a:latin typeface="Georgia" pitchFamily="18" charset="0"/>
              </a:rPr>
              <a:t>objective</a:t>
            </a:r>
            <a:r>
              <a:rPr lang="en-US" sz="1800" baseline="30000" dirty="0" smtClean="0">
                <a:latin typeface="Georgia" panose="02040502050405020303" pitchFamily="18" charset="0"/>
              </a:rPr>
              <a:t>2</a:t>
            </a:r>
            <a:endParaRPr lang="en-US" sz="1800" dirty="0" smtClean="0">
              <a:latin typeface="Georgia" pitchFamily="18" charset="0"/>
            </a:endParaRP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Written recommendation from mentor in the home program</a:t>
            </a:r>
            <a:r>
              <a:rPr lang="en-US" sz="1800" baseline="30000" dirty="0" smtClean="0">
                <a:latin typeface="Georgia" panose="02040502050405020303" pitchFamily="18" charset="0"/>
              </a:rPr>
              <a:t>2</a:t>
            </a:r>
            <a:endParaRPr lang="en-US" sz="1800" dirty="0" smtClean="0">
              <a:latin typeface="Georgia" pitchFamily="18" charset="0"/>
            </a:endParaRP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Official verification of enrollment or employment at home institution</a:t>
            </a:r>
            <a:r>
              <a:rPr lang="en-US" sz="1800" baseline="30000" dirty="0" smtClean="0">
                <a:latin typeface="Georgia" panose="02040502050405020303" pitchFamily="18" charset="0"/>
              </a:rPr>
              <a:t>2</a:t>
            </a:r>
            <a:endParaRPr lang="en-US" sz="1800" dirty="0" smtClean="0">
              <a:latin typeface="Georgia" pitchFamily="18" charset="0"/>
            </a:endParaRP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Letter </a:t>
            </a:r>
            <a:r>
              <a:rPr lang="en-US" sz="1800" dirty="0">
                <a:latin typeface="Georgia" panose="02040502050405020303" pitchFamily="18" charset="0"/>
              </a:rPr>
              <a:t>documenting home institution’s financial support, if funding is provided by home </a:t>
            </a:r>
            <a:r>
              <a:rPr lang="en-US" sz="1800" dirty="0" smtClean="0">
                <a:latin typeface="Georgia" panose="02040502050405020303" pitchFamily="18" charset="0"/>
              </a:rPr>
              <a:t>institution</a:t>
            </a:r>
            <a:r>
              <a:rPr lang="en-US" sz="1800" baseline="30000" dirty="0">
                <a:latin typeface="Georgia" panose="02040502050405020303" pitchFamily="18" charset="0"/>
              </a:rPr>
              <a:t>2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anose="02040502050405020303" pitchFamily="18" charset="0"/>
              </a:rPr>
              <a:t>Transcript or </a:t>
            </a:r>
            <a:r>
              <a:rPr lang="en-US" sz="1800" dirty="0">
                <a:latin typeface="Georgia" panose="02040502050405020303" pitchFamily="18" charset="0"/>
              </a:rPr>
              <a:t>copies of non-U.S. </a:t>
            </a:r>
            <a:r>
              <a:rPr lang="en-US" sz="1800" dirty="0" smtClean="0">
                <a:latin typeface="Georgia" panose="02040502050405020303" pitchFamily="18" charset="0"/>
              </a:rPr>
              <a:t>transcript</a:t>
            </a:r>
            <a:r>
              <a:rPr lang="en-US" sz="1800" baseline="30000" dirty="0">
                <a:latin typeface="Georgia" panose="02040502050405020303" pitchFamily="18" charset="0"/>
              </a:rPr>
              <a:t>2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anose="02040502050405020303" pitchFamily="18" charset="0"/>
              </a:rPr>
              <a:t>Copy of </a:t>
            </a:r>
            <a:r>
              <a:rPr lang="en-US" sz="1800" dirty="0">
                <a:latin typeface="Georgia" panose="02040502050405020303" pitchFamily="18" charset="0"/>
              </a:rPr>
              <a:t>baccalaureate or master’s diploma/certificate, if VRS </a:t>
            </a:r>
            <a:r>
              <a:rPr lang="en-US" sz="1800" dirty="0" smtClean="0">
                <a:latin typeface="Georgia" panose="02040502050405020303" pitchFamily="18" charset="0"/>
              </a:rPr>
              <a:t>Graduate</a:t>
            </a:r>
            <a:r>
              <a:rPr lang="en-US" sz="1800" baseline="30000" dirty="0">
                <a:latin typeface="Georgia" panose="02040502050405020303" pitchFamily="18" charset="0"/>
              </a:rPr>
              <a:t>2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anose="02040502050405020303" pitchFamily="18" charset="0"/>
              </a:rPr>
              <a:t>Copy </a:t>
            </a:r>
            <a:r>
              <a:rPr lang="en-US" sz="1800" dirty="0">
                <a:latin typeface="Georgia" panose="02040502050405020303" pitchFamily="18" charset="0"/>
              </a:rPr>
              <a:t>of master’s or doctoral diploma/certificate, if VRS </a:t>
            </a:r>
            <a:r>
              <a:rPr lang="en-US" sz="1800" dirty="0" smtClean="0">
                <a:latin typeface="Georgia" panose="02040502050405020303" pitchFamily="18" charset="0"/>
              </a:rPr>
              <a:t>Postgraduate</a:t>
            </a:r>
            <a:r>
              <a:rPr lang="en-US" sz="1800" baseline="30000" dirty="0">
                <a:latin typeface="Georgia" panose="02040502050405020303" pitchFamily="18" charset="0"/>
              </a:rPr>
              <a:t>2</a:t>
            </a:r>
          </a:p>
          <a:p>
            <a:pPr marL="54864" lvl="1" indent="0">
              <a:spcBef>
                <a:spcPts val="3000"/>
              </a:spcBef>
              <a:buSzPct val="80000"/>
              <a:buNone/>
            </a:pPr>
            <a:r>
              <a:rPr lang="en-US" sz="1200" dirty="0" smtClean="0">
                <a:latin typeface="Georgia" panose="02040502050405020303" pitchFamily="18" charset="0"/>
              </a:rPr>
              <a:t>	</a:t>
            </a:r>
            <a:r>
              <a:rPr lang="en-US" sz="1800" baseline="30000" dirty="0" smtClean="0">
                <a:latin typeface="Georgia" panose="02040502050405020303" pitchFamily="18" charset="0"/>
              </a:rPr>
              <a:t>2 </a:t>
            </a:r>
            <a:r>
              <a:rPr lang="en-US" sz="1200" dirty="0" smtClean="0">
                <a:latin typeface="Georgia" panose="02040502050405020303" pitchFamily="18" charset="0"/>
              </a:rPr>
              <a:t>Uploaded </a:t>
            </a:r>
            <a:r>
              <a:rPr lang="en-US" sz="1200" dirty="0">
                <a:latin typeface="Georgia" panose="02040502050405020303" pitchFamily="18" charset="0"/>
              </a:rPr>
              <a:t>to International Scholar Dossier (ISD) record</a:t>
            </a:r>
            <a:r>
              <a:rPr lang="en-US" sz="1200" dirty="0" smtClean="0">
                <a:latin typeface="Georgia" panose="02040502050405020303" pitchFamily="18" charset="0"/>
              </a:rPr>
              <a:t>, if foreign national</a:t>
            </a:r>
            <a:endParaRPr lang="en-US" sz="1200" dirty="0">
              <a:latin typeface="Georgia" panose="02040502050405020303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2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Procedures for Hiring a Visiting Research Scholar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(cont’d)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382000" cy="4724400"/>
          </a:xfrm>
        </p:spPr>
        <p:txBody>
          <a:bodyPr>
            <a:noAutofit/>
          </a:bodyPr>
          <a:lstStyle/>
          <a:p>
            <a:pPr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200" dirty="0" smtClean="0">
                <a:latin typeface="Georgia" pitchFamily="18" charset="0"/>
              </a:rPr>
              <a:t>All paperwork for hiring a Visiting Research Scholar must be forwarded to:</a:t>
            </a:r>
          </a:p>
          <a:p>
            <a:pPr lvl="1" indent="-274320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Nina Marie </a:t>
            </a:r>
            <a:r>
              <a:rPr lang="en-US" sz="1800" dirty="0" err="1" smtClean="0">
                <a:latin typeface="Georgia" pitchFamily="18" charset="0"/>
              </a:rPr>
              <a:t>Campellone</a:t>
            </a:r>
            <a:r>
              <a:rPr lang="en-US" sz="1800" dirty="0" smtClean="0">
                <a:latin typeface="Georgia" pitchFamily="18" charset="0"/>
              </a:rPr>
              <a:t>, Project Manager, Postdoctoral Fellows Office</a:t>
            </a:r>
          </a:p>
          <a:p>
            <a:pPr lvl="2"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8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campello@temple.edu</a:t>
            </a:r>
          </a:p>
          <a:p>
            <a:pPr lvl="2"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Georgia" pitchFamily="18" charset="0"/>
              </a:rPr>
              <a:t>215-204-6587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8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8915400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Details of the Visiting Research Scholar Position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876800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300" dirty="0" smtClean="0">
                <a:latin typeface="Georgia" pitchFamily="18" charset="0"/>
              </a:rPr>
              <a:t>Account code:  6660, which carries part-time fringe benefit rate.</a:t>
            </a:r>
          </a:p>
          <a:p>
            <a:pPr lvl="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300" dirty="0" smtClean="0">
                <a:latin typeface="Georgia" pitchFamily="18" charset="0"/>
              </a:rPr>
              <a:t>Taxes: According to country’s tax treaty, if applicable.</a:t>
            </a:r>
          </a:p>
          <a:p>
            <a:pPr lvl="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300" dirty="0" smtClean="0">
                <a:latin typeface="Georgia" pitchFamily="18" charset="0"/>
              </a:rPr>
              <a:t>Health </a:t>
            </a:r>
            <a:r>
              <a:rPr lang="en-US" sz="3300" dirty="0">
                <a:latin typeface="Georgia" pitchFamily="18" charset="0"/>
              </a:rPr>
              <a:t>i</a:t>
            </a:r>
            <a:r>
              <a:rPr lang="en-US" sz="3300" dirty="0" smtClean="0">
                <a:latin typeface="Georgia" pitchFamily="18" charset="0"/>
              </a:rPr>
              <a:t>nsurance</a:t>
            </a:r>
            <a:r>
              <a:rPr lang="en-US" sz="3300" dirty="0" smtClean="0">
                <a:latin typeface="Georgia" pitchFamily="18" charset="0"/>
              </a:rPr>
              <a:t>:</a:t>
            </a:r>
          </a:p>
          <a:p>
            <a:pPr lvl="1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900" dirty="0" smtClean="0">
                <a:latin typeface="Georgia" pitchFamily="18" charset="0"/>
              </a:rPr>
              <a:t>U.S. citizens and permanent residents are not provided with nor required by Temple University to have coverage.</a:t>
            </a:r>
          </a:p>
          <a:p>
            <a:pPr lvl="1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900" dirty="0" smtClean="0">
                <a:latin typeface="Georgia" pitchFamily="18" charset="0"/>
              </a:rPr>
              <a:t>Those with Exchange Visitor J-1 status must provide documentation of the minimum insurance coverage required by the U.S. Department of State, as detailed on the Office of International Student and Scholar Services website at </a:t>
            </a:r>
            <a:r>
              <a:rPr lang="en-US" sz="2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www.temple.edu/isss/general/health-j-scholar.html</a:t>
            </a:r>
            <a:r>
              <a:rPr lang="en-US" sz="2900" dirty="0" smtClean="0">
                <a:latin typeface="Georgia" pitchFamily="18" charset="0"/>
              </a:rPr>
              <a:t>. All expenses associated with health insurance are the individual’s responsibility and cannot be paid by Temple University funds.</a:t>
            </a:r>
          </a:p>
          <a:p>
            <a:pPr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300" dirty="0" smtClean="0">
                <a:latin typeface="Georgia" pitchFamily="18" charset="0"/>
              </a:rPr>
              <a:t>Tuition remission: Not applicable.</a:t>
            </a:r>
          </a:p>
          <a:p>
            <a:pPr lvl="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300" dirty="0" smtClean="0">
                <a:latin typeface="Georgia" pitchFamily="18" charset="0"/>
              </a:rPr>
              <a:t>Sick </a:t>
            </a:r>
            <a:r>
              <a:rPr lang="en-US" sz="3300" dirty="0" smtClean="0">
                <a:latin typeface="Georgia" pitchFamily="18" charset="0"/>
              </a:rPr>
              <a:t>days/vacation time</a:t>
            </a:r>
            <a:r>
              <a:rPr lang="en-US" sz="3300" dirty="0" smtClean="0">
                <a:latin typeface="Georgia" pitchFamily="18" charset="0"/>
              </a:rPr>
              <a:t>: Not awarded, as Visiting Research Scholars are classified in a trainee/non-employee category.</a:t>
            </a:r>
          </a:p>
          <a:p>
            <a:pPr lvl="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300" dirty="0" smtClean="0">
                <a:latin typeface="Georgia" pitchFamily="18" charset="0"/>
              </a:rPr>
              <a:t>Fees and </a:t>
            </a:r>
            <a:r>
              <a:rPr lang="en-US" sz="3300" dirty="0" smtClean="0">
                <a:latin typeface="Georgia" pitchFamily="18" charset="0"/>
              </a:rPr>
              <a:t>expenses associated </a:t>
            </a:r>
            <a:r>
              <a:rPr lang="en-US" sz="3300" dirty="0" smtClean="0">
                <a:latin typeface="Georgia" pitchFamily="18" charset="0"/>
              </a:rPr>
              <a:t>with </a:t>
            </a:r>
            <a:r>
              <a:rPr lang="en-US" sz="3300" dirty="0" smtClean="0">
                <a:latin typeface="Georgia" pitchFamily="18" charset="0"/>
              </a:rPr>
              <a:t>immigration status</a:t>
            </a:r>
            <a:r>
              <a:rPr lang="en-US" sz="3300" dirty="0" smtClean="0">
                <a:latin typeface="Georgia" pitchFamily="18" charset="0"/>
              </a:rPr>
              <a:t>: Appointee’s responsibility.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8915400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Flow Chart for Hiring a </a:t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</a:b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Visiting Research Scholar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57200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300" dirty="0" smtClean="0">
                <a:latin typeface="Georgia" pitchFamily="18" charset="0"/>
              </a:rPr>
              <a:t>Appointment of candidate receiving Temple support:</a:t>
            </a:r>
          </a:p>
          <a:p>
            <a:pPr lvl="1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International</a:t>
            </a:r>
          </a:p>
          <a:p>
            <a:pPr lvl="1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Domestic </a:t>
            </a:r>
          </a:p>
          <a:p>
            <a:pPr lvl="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300" dirty="0" smtClean="0">
                <a:latin typeface="Georgia" pitchFamily="18" charset="0"/>
              </a:rPr>
              <a:t>Appointment of candidate supported by home institution:</a:t>
            </a:r>
          </a:p>
          <a:p>
            <a:pPr lvl="1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International</a:t>
            </a:r>
          </a:p>
          <a:p>
            <a:pPr lvl="1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Domestic 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16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Flow Chart 1: Appointment of International Visiting Research Scholar with Temple Stipend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ISSS, the Business Manager,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5029200"/>
            <a:ext cx="1524000" cy="6858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and letter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76800" y="2286000"/>
            <a:ext cx="1524000" cy="1066800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credentials and approval from PFO to process the visa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4800" y="1447800"/>
            <a:ext cx="2438400" cy="27432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requisition with appropriate signatures; gets approvals; and forwards appointment letter, requisition, CV, credentials, comprehensive job description, </a:t>
            </a:r>
            <a:r>
              <a:rPr lang="en-US" sz="900" b="1" dirty="0" smtClean="0">
                <a:latin typeface="Georgia" pitchFamily="18" charset="0"/>
              </a:rPr>
              <a:t>program objective</a:t>
            </a:r>
            <a:r>
              <a:rPr lang="en-US" sz="900" b="1" dirty="0" smtClean="0">
                <a:latin typeface="Georgia" pitchFamily="18" charset="0"/>
              </a:rPr>
              <a:t>, </a:t>
            </a:r>
            <a:r>
              <a:rPr lang="en-US" sz="900" b="1" dirty="0" smtClean="0">
                <a:latin typeface="Georgia" pitchFamily="18" charset="0"/>
              </a:rPr>
              <a:t>“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Documentation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of Requirements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PF, PFRA,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and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VRS Appointments”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438400"/>
            <a:ext cx="1219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4908074" y="4159726"/>
            <a:ext cx="146304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17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Flow Chart 2: Appointment of Domestic Visiting Research Scholar with Temple Stipend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5029200"/>
            <a:ext cx="1524000" cy="6858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and letter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1600200"/>
            <a:ext cx="2286000" cy="2590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requisition with appropriate signatures; gets approvals; and forwards appointment letter, requisition, CV, credentials, comprehensive job description, </a:t>
            </a:r>
            <a:r>
              <a:rPr lang="en-US" sz="900" b="1" dirty="0" smtClean="0">
                <a:latin typeface="Georgia" pitchFamily="18" charset="0"/>
              </a:rPr>
              <a:t>“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Documentation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of Requirements for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PF, PFRA,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and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VRS Appointments”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438400"/>
            <a:ext cx="1219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1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Flow Chart 3: Appointment of International Visiting Research Scholar/No Temple Stipend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10668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ISSS; the Business Manager; and, for recordkeeping,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4648200"/>
            <a:ext cx="1524000" cy="12192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documents from PFO for recordkeeping and processes request for courtesy ID from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76800" y="2286000"/>
            <a:ext cx="1524000" cy="1066800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credentials and approval from PFO to process the visa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1600200"/>
            <a:ext cx="2286000" cy="2590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appointment letter; gets approvals; and forwards appointment letter, CV, credentials, comprehensive job description, </a:t>
            </a:r>
            <a:r>
              <a:rPr lang="en-US" sz="900" b="1" dirty="0" smtClean="0">
                <a:latin typeface="Georgia" pitchFamily="18" charset="0"/>
              </a:rPr>
              <a:t>program objective</a:t>
            </a:r>
            <a:r>
              <a:rPr lang="en-US" sz="900" b="1" dirty="0" smtClean="0">
                <a:latin typeface="Georgia" pitchFamily="18" charset="0"/>
              </a:rPr>
              <a:t>, </a:t>
            </a:r>
            <a:r>
              <a:rPr lang="en-US" sz="900" b="1" dirty="0" smtClean="0">
                <a:latin typeface="Georgia" pitchFamily="18" charset="0"/>
              </a:rPr>
              <a:t>“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Documentation 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PF, PFRA,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and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VRS Appointments”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286000"/>
            <a:ext cx="1524000" cy="1066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 and forwards request for courtesy ID to HR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4908074" y="4159726"/>
            <a:ext cx="146304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19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7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/>
          <a:lstStyle/>
          <a:p>
            <a:r>
              <a:rPr lang="en-US" b="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Graduate School Participants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4480"/>
            <a:ext cx="8229600" cy="4572000"/>
          </a:xfrm>
        </p:spPr>
        <p:txBody>
          <a:bodyPr>
            <a:noAutofit/>
          </a:bodyPr>
          <a:lstStyle/>
          <a:p>
            <a:pPr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Georgia" pitchFamily="18" charset="0"/>
              </a:rPr>
              <a:t>Zebulon Kendrick, Ph.D.</a:t>
            </a:r>
          </a:p>
          <a:p>
            <a:pPr lvl="1" indent="-274320"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Vice Provost</a:t>
            </a:r>
          </a:p>
          <a:p>
            <a:pPr lvl="1" indent="-274320"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zkend@temple.edu</a:t>
            </a:r>
          </a:p>
          <a:p>
            <a:pPr lvl="1" indent="-274320"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215-204-8526</a:t>
            </a:r>
            <a:endParaRPr lang="en-US" sz="2000" dirty="0" smtClean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Georgia" pitchFamily="18" charset="0"/>
              </a:rPr>
              <a:t>Nina Marie </a:t>
            </a:r>
            <a:r>
              <a:rPr lang="en-US" sz="2800" b="1" dirty="0" err="1" smtClean="0">
                <a:latin typeface="Georgia" pitchFamily="18" charset="0"/>
              </a:rPr>
              <a:t>Campellone</a:t>
            </a:r>
            <a:endParaRPr lang="en-US" sz="2800" b="1" dirty="0" smtClean="0">
              <a:latin typeface="Georgia" pitchFamily="18" charset="0"/>
            </a:endParaRPr>
          </a:p>
          <a:p>
            <a:pPr lvl="1" indent="-274320"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Project Manager, Postdoctoral Fellows Office</a:t>
            </a:r>
          </a:p>
          <a:p>
            <a:pPr lvl="1" indent="-274320"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campello@temple.edu</a:t>
            </a:r>
          </a:p>
          <a:p>
            <a:pPr lvl="1" indent="-274320"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215-204-6587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Flow Chart 4: Appointment of Domestic Visiting Research Scholar/No Temple Stipend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10668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and, for recordkeeping,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4648200"/>
            <a:ext cx="1524000" cy="12192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documents from PFO for recordkeeping and processes request for courtesy ID from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81000" y="1600200"/>
            <a:ext cx="2362200" cy="2590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appointment letter; gets approvals; and forwards appointment letter, CV, credentials, comprehensive job description, </a:t>
            </a:r>
            <a:r>
              <a:rPr lang="en-US" sz="900" b="1" dirty="0" smtClean="0">
                <a:latin typeface="Georgia" pitchFamily="18" charset="0"/>
              </a:rPr>
              <a:t>“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Documentation 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PF, PFRA, and VRS Appointments”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286000"/>
            <a:ext cx="1524000" cy="1066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 and forwards request for courtesy ID to HR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20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8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Overview of Steps Required to Hire a Visiting Research Scholar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645920"/>
            <a:ext cx="8077200" cy="4876800"/>
          </a:xfrm>
        </p:spPr>
        <p:txBody>
          <a:bodyPr>
            <a:noAutofit/>
          </a:bodyPr>
          <a:lstStyle/>
          <a:p>
            <a:pPr marL="365760" indent="-36576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Georgia" pitchFamily="18" charset="0"/>
              </a:rPr>
              <a:t>Business Manager </a:t>
            </a:r>
            <a:r>
              <a:rPr lang="en-US" sz="2400" dirty="0" smtClean="0">
                <a:latin typeface="Georgia" pitchFamily="18" charset="0"/>
              </a:rPr>
              <a:t>initiates the process.</a:t>
            </a:r>
          </a:p>
          <a:p>
            <a:pPr marL="365760" indent="-36576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Georgia" pitchFamily="18" charset="0"/>
              </a:rPr>
              <a:t>Postdoctoral Fellows Office reviews </a:t>
            </a:r>
            <a:r>
              <a:rPr lang="en-US" sz="2400" dirty="0" smtClean="0">
                <a:latin typeface="Georgia" pitchFamily="18" charset="0"/>
              </a:rPr>
              <a:t>documents and advances the process.</a:t>
            </a:r>
            <a:endParaRPr lang="en-US" sz="2400" dirty="0" smtClean="0">
              <a:latin typeface="Georgia" pitchFamily="18" charset="0"/>
            </a:endParaRPr>
          </a:p>
          <a:p>
            <a:pPr marL="365760" indent="-36576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Georgia" pitchFamily="18" charset="0"/>
              </a:rPr>
              <a:t>Business Manager </a:t>
            </a:r>
            <a:r>
              <a:rPr lang="en-US" sz="2400" dirty="0">
                <a:latin typeface="Georgia" pitchFamily="18" charset="0"/>
              </a:rPr>
              <a:t>mails the candidate’s </a:t>
            </a:r>
            <a:r>
              <a:rPr lang="en-US" sz="2400" dirty="0" smtClean="0">
                <a:latin typeface="Georgia" pitchFamily="18" charset="0"/>
              </a:rPr>
              <a:t>letter of appointment/reappointment and </a:t>
            </a:r>
            <a:r>
              <a:rPr lang="en-US" sz="2400" dirty="0">
                <a:latin typeface="Georgia" pitchFamily="18" charset="0"/>
              </a:rPr>
              <a:t>follows up with ISSS, if candidate is a foreign national</a:t>
            </a:r>
            <a:r>
              <a:rPr lang="en-US" sz="2400" dirty="0" smtClean="0">
                <a:latin typeface="Georgia" pitchFamily="18" charset="0"/>
              </a:rPr>
              <a:t>.</a:t>
            </a:r>
            <a:endParaRPr lang="en-US" sz="2400" dirty="0" smtClean="0">
              <a:latin typeface="Georgia" pitchFamily="18" charset="0"/>
            </a:endParaRPr>
          </a:p>
          <a:p>
            <a:pPr marL="365760" indent="-365760">
              <a:buClr>
                <a:srgbClr val="FFCB25"/>
              </a:buClr>
              <a:buFont typeface="+mj-lt"/>
              <a:buAutoNum type="arabicPeriod"/>
            </a:pPr>
            <a:r>
              <a:rPr lang="en-US" sz="2400" dirty="0" smtClean="0">
                <a:latin typeface="Georgia" pitchFamily="18" charset="0"/>
              </a:rPr>
              <a:t>Business Manager </a:t>
            </a:r>
            <a:r>
              <a:rPr lang="en-US" sz="2400" dirty="0" smtClean="0">
                <a:latin typeface="Georgia" pitchFamily="18" charset="0"/>
              </a:rPr>
              <a:t>engages in further follow-up on behalf of and with the Visiting Research Scholar candidate.</a:t>
            </a:r>
          </a:p>
          <a:p>
            <a:pPr marL="365760" indent="-36576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Georgia" pitchFamily="18" charset="0"/>
              </a:rPr>
              <a:t>Postdoctoral Fellows Office advances paperwork to Human Resources and sends final copies to </a:t>
            </a:r>
            <a:r>
              <a:rPr lang="en-US" sz="2400" dirty="0" smtClean="0">
                <a:latin typeface="Georgia" pitchFamily="18" charset="0"/>
              </a:rPr>
              <a:t>Business Manager.</a:t>
            </a:r>
            <a:endParaRPr lang="en-US" sz="2400" dirty="0" smtClean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21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Step 1: Process Initiated by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Unit’s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Business Manager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645920"/>
            <a:ext cx="8458200" cy="4450080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Completes “Visiting Research Scholars Requisition,” available at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www.temple.edu/grad/pfo/forms.html</a:t>
            </a:r>
            <a:r>
              <a:rPr lang="en-US" sz="2400" dirty="0" smtClean="0">
                <a:latin typeface="Georgia" pitchFamily="18" charset="0"/>
              </a:rPr>
              <a:t>, for those who are to receive a stipend from Temple University.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Obtains necessary approvals and signatures on the requisition and/or the appointment letter</a:t>
            </a:r>
            <a:r>
              <a:rPr lang="en-US" sz="2400" dirty="0" smtClean="0">
                <a:latin typeface="Georgia" pitchFamily="18" charset="0"/>
              </a:rPr>
              <a:t>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>
                <a:latin typeface="Georgia" pitchFamily="18" charset="0"/>
              </a:rPr>
              <a:t>Forwards visa documentation through the International Scholar Dossier (ISD) system</a:t>
            </a:r>
            <a:r>
              <a:rPr lang="en-US" sz="2400" dirty="0" smtClean="0">
                <a:latin typeface="Georgia" pitchFamily="18" charset="0"/>
              </a:rPr>
              <a:t>.</a:t>
            </a:r>
            <a:endParaRPr lang="en-US" sz="2400" dirty="0" smtClean="0">
              <a:latin typeface="Georgia" pitchFamily="18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Sends </a:t>
            </a:r>
            <a:r>
              <a:rPr lang="en-US" sz="2400" dirty="0">
                <a:latin typeface="Georgia" pitchFamily="18" charset="0"/>
              </a:rPr>
              <a:t>completed “Visiting Research Scholars Requisition” for those receiving a Temple stipend to Postdoctoral Fellows Office for processing, along with</a:t>
            </a:r>
            <a:r>
              <a:rPr lang="en-US" sz="2400" dirty="0" smtClean="0">
                <a:latin typeface="Georgia" pitchFamily="18" charset="0"/>
              </a:rPr>
              <a:t>:</a:t>
            </a:r>
            <a:endParaRPr lang="en-US" sz="2400" dirty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22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Step 1: Process Initiated by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Unit’s 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Business Manager </a:t>
            </a:r>
            <a:r>
              <a:rPr lang="en-U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(cont’d)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645920"/>
            <a:ext cx="8312248" cy="4876800"/>
          </a:xfrm>
        </p:spPr>
        <p:txBody>
          <a:bodyPr>
            <a:noAutofit/>
          </a:bodyPr>
          <a:lstStyle/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Appointment/reappointment letter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>
                <a:latin typeface="Georgia" pitchFamily="18" charset="0"/>
              </a:rPr>
              <a:t>Comprehensive job </a:t>
            </a:r>
            <a:r>
              <a:rPr lang="en-US" sz="1800" dirty="0" smtClean="0">
                <a:latin typeface="Georgia" pitchFamily="18" charset="0"/>
              </a:rPr>
              <a:t>description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>
                <a:latin typeface="Georgia" pitchFamily="18" charset="0"/>
              </a:rPr>
              <a:t>“Departmental Documentation of Requirements for </a:t>
            </a:r>
            <a:r>
              <a:rPr lang="en-US" sz="1800" dirty="0" smtClean="0">
                <a:latin typeface="Georgia" pitchFamily="18" charset="0"/>
              </a:rPr>
              <a:t>PF, PFRA, </a:t>
            </a:r>
            <a:r>
              <a:rPr lang="en-US" sz="1800" dirty="0">
                <a:latin typeface="Georgia" pitchFamily="18" charset="0"/>
              </a:rPr>
              <a:t>and </a:t>
            </a:r>
            <a:r>
              <a:rPr lang="en-US" sz="1800" dirty="0" smtClean="0">
                <a:latin typeface="Georgia" pitchFamily="18" charset="0"/>
              </a:rPr>
              <a:t>VRS </a:t>
            </a:r>
            <a:r>
              <a:rPr lang="en-US" sz="1800" dirty="0">
                <a:latin typeface="Georgia" pitchFamily="18" charset="0"/>
              </a:rPr>
              <a:t>Appointments” </a:t>
            </a:r>
            <a:r>
              <a:rPr lang="en-US" sz="1800" dirty="0" smtClean="0">
                <a:latin typeface="Georgia" pitchFamily="18" charset="0"/>
              </a:rPr>
              <a:t>form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CV or, if reappointment, updated CV*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Description of program </a:t>
            </a:r>
            <a:r>
              <a:rPr lang="en-US" sz="1800" dirty="0">
                <a:latin typeface="Georgia" pitchFamily="18" charset="0"/>
              </a:rPr>
              <a:t>objective</a:t>
            </a:r>
            <a:r>
              <a:rPr lang="en-US" sz="1800" dirty="0" smtClean="0">
                <a:latin typeface="Georgia" pitchFamily="18" charset="0"/>
              </a:rPr>
              <a:t>*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>
                <a:latin typeface="Georgia" pitchFamily="18" charset="0"/>
              </a:rPr>
              <a:t>Written recommendation from </a:t>
            </a:r>
            <a:r>
              <a:rPr lang="en-US" sz="1800" dirty="0" smtClean="0">
                <a:latin typeface="Georgia" pitchFamily="18" charset="0"/>
              </a:rPr>
              <a:t>mentor </a:t>
            </a:r>
            <a:r>
              <a:rPr lang="en-US" sz="1800" dirty="0">
                <a:latin typeface="Georgia" pitchFamily="18" charset="0"/>
              </a:rPr>
              <a:t>in the home </a:t>
            </a:r>
            <a:r>
              <a:rPr lang="en-US" sz="1800" dirty="0" smtClean="0">
                <a:latin typeface="Georgia" pitchFamily="18" charset="0"/>
              </a:rPr>
              <a:t>program*</a:t>
            </a:r>
            <a:endParaRPr lang="en-US" sz="1800" dirty="0">
              <a:latin typeface="Georgia" pitchFamily="18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>
                <a:latin typeface="Georgia" pitchFamily="18" charset="0"/>
              </a:rPr>
              <a:t>Official verification of enrollment or employment at </a:t>
            </a:r>
            <a:r>
              <a:rPr lang="en-US" sz="1800" dirty="0" smtClean="0">
                <a:latin typeface="Georgia" pitchFamily="18" charset="0"/>
              </a:rPr>
              <a:t>home institution*</a:t>
            </a:r>
            <a:endParaRPr lang="en-US" sz="1800" dirty="0">
              <a:latin typeface="Georgia" pitchFamily="18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>
                <a:latin typeface="Georgia" pitchFamily="18" charset="0"/>
              </a:rPr>
              <a:t>Documentation of outside funding for those receiving support from their home </a:t>
            </a:r>
            <a:r>
              <a:rPr lang="en-US" sz="1800" dirty="0" smtClean="0">
                <a:latin typeface="Georgia" pitchFamily="18" charset="0"/>
              </a:rPr>
              <a:t>institution*</a:t>
            </a:r>
            <a:endParaRPr lang="en-US" sz="1800" dirty="0">
              <a:latin typeface="Georgia" pitchFamily="18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Transcript or, if non-U.S. institution was attended, copies of the non-U.S. transcript*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Copy of baccalaureate, master’s, or doctoral diploma/certificate*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DS-2019 application, </a:t>
            </a:r>
            <a:r>
              <a:rPr lang="en-US" sz="1800" dirty="0">
                <a:latin typeface="Georgia" pitchFamily="18" charset="0"/>
              </a:rPr>
              <a:t>if the candidate is a foreign </a:t>
            </a:r>
            <a:r>
              <a:rPr lang="en-US" sz="1800" dirty="0" smtClean="0">
                <a:latin typeface="Georgia" pitchFamily="18" charset="0"/>
              </a:rPr>
              <a:t>national*</a:t>
            </a:r>
          </a:p>
          <a:p>
            <a:pPr marL="537210" lvl="1" indent="0">
              <a:spcBef>
                <a:spcPts val="12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n-US" sz="1400" dirty="0" smtClean="0">
                <a:latin typeface="Georgia" panose="02040502050405020303" pitchFamily="18" charset="0"/>
              </a:rPr>
              <a:t>      </a:t>
            </a:r>
            <a:r>
              <a:rPr lang="en-US" sz="1200" dirty="0" smtClean="0">
                <a:latin typeface="Georgia" panose="02040502050405020303" pitchFamily="18" charset="0"/>
              </a:rPr>
              <a:t>* Accessible in International </a:t>
            </a:r>
            <a:r>
              <a:rPr lang="en-US" sz="1200" dirty="0">
                <a:latin typeface="Georgia" panose="02040502050405020303" pitchFamily="18" charset="0"/>
              </a:rPr>
              <a:t>Scholar Dossier (ISD) </a:t>
            </a:r>
            <a:r>
              <a:rPr lang="en-US" sz="1200" dirty="0" smtClean="0">
                <a:latin typeface="Georgia" panose="02040502050405020303" pitchFamily="18" charset="0"/>
              </a:rPr>
              <a:t>system for foreign nationals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23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8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Step 2: Paperwork Reviewed by Postdoctoral Fellows Office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572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Reviews </a:t>
            </a:r>
            <a:r>
              <a:rPr lang="en-US" sz="2400" dirty="0" smtClean="0">
                <a:latin typeface="Georgia" pitchFamily="18" charset="0"/>
              </a:rPr>
              <a:t>appointment/reappointment </a:t>
            </a:r>
            <a:r>
              <a:rPr lang="en-US" sz="2400" dirty="0" smtClean="0">
                <a:latin typeface="Georgia" pitchFamily="18" charset="0"/>
              </a:rPr>
              <a:t>letter</a:t>
            </a:r>
            <a:r>
              <a:rPr lang="en-US" sz="2400" dirty="0" smtClean="0">
                <a:latin typeface="Georgia" pitchFamily="18" charset="0"/>
              </a:rPr>
              <a:t>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Reviews </a:t>
            </a:r>
            <a:r>
              <a:rPr lang="en-US" sz="2400" dirty="0">
                <a:latin typeface="Georgia" pitchFamily="18" charset="0"/>
              </a:rPr>
              <a:t>documentation, including that submitted through the International Scholar Dossier (ISD) system, and confirms that the candidate meets all requirements for the </a:t>
            </a:r>
            <a:r>
              <a:rPr lang="en-US" sz="2400" dirty="0" smtClean="0">
                <a:latin typeface="Georgia" pitchFamily="18" charset="0"/>
              </a:rPr>
              <a:t>appointment/reappointment.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>
                <a:latin typeface="Georgia" pitchFamily="18" charset="0"/>
              </a:rPr>
              <a:t>Advises </a:t>
            </a:r>
            <a:r>
              <a:rPr lang="en-US" sz="2400" dirty="0" smtClean="0">
                <a:latin typeface="Georgia" pitchFamily="18" charset="0"/>
              </a:rPr>
              <a:t>the </a:t>
            </a:r>
            <a:r>
              <a:rPr lang="en-US" sz="2400" dirty="0">
                <a:latin typeface="Georgia" pitchFamily="18" charset="0"/>
              </a:rPr>
              <a:t>Office of International Student and Scholar Services to move forward with the visa request, if the PF/PFRA candidate is a foreign </a:t>
            </a:r>
            <a:r>
              <a:rPr lang="en-US" sz="2400" dirty="0" smtClean="0">
                <a:latin typeface="Georgia" pitchFamily="18" charset="0"/>
              </a:rPr>
              <a:t>national.</a:t>
            </a:r>
            <a:endParaRPr lang="en-US" sz="2400" dirty="0" smtClean="0">
              <a:latin typeface="Georgia" pitchFamily="18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Georgia" pitchFamily="18" charset="0"/>
              </a:rPr>
              <a:t>Returns approved letter to the </a:t>
            </a:r>
            <a:r>
              <a:rPr lang="en-US" sz="2400" dirty="0" smtClean="0">
                <a:latin typeface="Georgia" pitchFamily="18" charset="0"/>
              </a:rPr>
              <a:t>Business Manager.</a:t>
            </a:r>
            <a:endParaRPr lang="en-US" sz="2400" dirty="0" smtClean="0">
              <a:latin typeface="Georgia" pitchFamily="18" charset="0"/>
            </a:endParaRPr>
          </a:p>
        </p:txBody>
      </p:sp>
      <p:pic>
        <p:nvPicPr>
          <p:cNvPr id="5" name="Picture 4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24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Step 3: Follow-Up Undertaken by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Unit’s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Business Manager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572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Georgia" pitchFamily="18" charset="0"/>
              </a:rPr>
              <a:t>Mails appointment/reappointment letter to the Visiting Research Scholar candidate, requesting that the individual sign and return the letter to the Postdoctoral Fellows Office.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25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Step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4: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Further Follow-Up by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Unit’s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Business Manager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305800" cy="4526280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500" dirty="0" smtClean="0">
                <a:latin typeface="Georgia" pitchFamily="18" charset="0"/>
              </a:rPr>
              <a:t>Prior to the Visiting Research Scholar’s start date, the </a:t>
            </a:r>
            <a:r>
              <a:rPr lang="en-US" sz="2500" dirty="0" smtClean="0">
                <a:latin typeface="Georgia" pitchFamily="18" charset="0"/>
              </a:rPr>
              <a:t>Business Manager </a:t>
            </a:r>
            <a:r>
              <a:rPr lang="en-US" sz="2500" dirty="0" smtClean="0">
                <a:latin typeface="Georgia" pitchFamily="18" charset="0"/>
              </a:rPr>
              <a:t>schedules the following for the candidate: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 smtClean="0">
                <a:latin typeface="Georgia" pitchFamily="18" charset="0"/>
              </a:rPr>
              <a:t>Meeting with the Office of International Student and Scholar Services, if the candidate is a foreign national, upon arrival at the University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 smtClean="0">
                <a:latin typeface="Georgia" pitchFamily="18" charset="0"/>
              </a:rPr>
              <a:t>Orientation with Nina Marie </a:t>
            </a:r>
            <a:r>
              <a:rPr lang="en-US" sz="2200" dirty="0" err="1" smtClean="0">
                <a:latin typeface="Georgia" pitchFamily="18" charset="0"/>
              </a:rPr>
              <a:t>Campellone</a:t>
            </a:r>
            <a:r>
              <a:rPr lang="en-US" sz="2200" dirty="0" smtClean="0">
                <a:latin typeface="Georgia" pitchFamily="18" charset="0"/>
              </a:rPr>
              <a:t>, Project Manager, Postdoctoral Fellows Office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 smtClean="0">
                <a:latin typeface="Georgia" pitchFamily="18" charset="0"/>
              </a:rPr>
              <a:t>University Orientation with the Department of Human Resources, if the candidate is receiving a Temple stipend and the appointment is for longer than 6 months, by contacting Kimberly </a:t>
            </a:r>
            <a:r>
              <a:rPr lang="en-US" sz="2200" dirty="0" err="1" smtClean="0">
                <a:latin typeface="Georgia" pitchFamily="18" charset="0"/>
              </a:rPr>
              <a:t>Sakil</a:t>
            </a:r>
            <a:r>
              <a:rPr lang="en-US" sz="2200" dirty="0" smtClean="0">
                <a:latin typeface="Georgia" pitchFamily="18" charset="0"/>
              </a:rPr>
              <a:t>, Training Coordinator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9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ksakil@temple.edu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900" dirty="0" smtClean="0">
                <a:latin typeface="Georgia" pitchFamily="18" charset="0"/>
              </a:rPr>
              <a:t>215-926-2218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 smtClean="0">
                <a:latin typeface="Georgia" pitchFamily="18" charset="0"/>
              </a:rPr>
              <a:t>Environmental Health and Radiation Safety (EHRS) Training, if applicable, through </a:t>
            </a:r>
            <a:r>
              <a:rPr lang="en-US" sz="2200" dirty="0" err="1" smtClean="0">
                <a:latin typeface="Georgia" pitchFamily="18" charset="0"/>
              </a:rPr>
              <a:t>Kisha</a:t>
            </a:r>
            <a:r>
              <a:rPr lang="en-US" sz="2200" dirty="0" smtClean="0">
                <a:latin typeface="Georgia" pitchFamily="18" charset="0"/>
              </a:rPr>
              <a:t> Grady, Training Programs Coordinator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9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kgrady@temple.edu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900" dirty="0" smtClean="0">
                <a:latin typeface="Georgia" pitchFamily="18" charset="0"/>
              </a:rPr>
              <a:t>215-707-7697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26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Step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4: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Further Follow-Up by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Unit’s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Business Manager 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(cont’d)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312248" cy="4526280"/>
          </a:xfrm>
          <a:ln>
            <a:noFill/>
          </a:ln>
        </p:spPr>
        <p:txBody>
          <a:bodyPr>
            <a:normAutofit/>
          </a:bodyPr>
          <a:lstStyle/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900" dirty="0" smtClean="0">
                <a:latin typeface="Georgia" pitchFamily="18" charset="0"/>
              </a:rPr>
              <a:t>Appointment with Employee Health on Temple University’s Main Campus by calling 215-204-2679 to begin the series of Hepatitis B vaccinations or sign the “declination form,” if applicable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900" dirty="0" smtClean="0">
                <a:latin typeface="Georgia" pitchFamily="18" charset="0"/>
              </a:rPr>
              <a:t>Appointment for Institutional Review Board (IRB) training, if applicable, through the Collaborative Institutional Training Initiative (CITI), which offers modules on protecting human subjects during research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Register for training at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https://www.citiprogram.org</a:t>
            </a:r>
            <a:r>
              <a:rPr lang="en-US" sz="1600" dirty="0" smtClean="0">
                <a:latin typeface="Georgia" pitchFamily="18" charset="0"/>
              </a:rPr>
              <a:t>.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For more information, visit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www.temple.edu/research/regaffairs/irb/</a:t>
            </a:r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index.html</a:t>
            </a:r>
            <a:r>
              <a:rPr lang="en-US" sz="1600" dirty="0" smtClean="0">
                <a:latin typeface="Georgia" pitchFamily="18" charset="0"/>
              </a:rPr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900" dirty="0" smtClean="0">
                <a:latin typeface="Georgia" pitchFamily="18" charset="0"/>
              </a:rPr>
              <a:t>Appointment for Institutional Animal Care and Use Committee (IACUC) approval when working with animal subjects in any research or teaching activity, if applicable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For more information, visit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www.temple.edu/research/login.asp?val=iacuc</a:t>
            </a:r>
            <a:r>
              <a:rPr lang="en-US" sz="1600" dirty="0" smtClean="0">
                <a:latin typeface="Georgia" pitchFamily="18" charset="0"/>
              </a:rPr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en-US" sz="2000" dirty="0" smtClean="0"/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27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Step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4: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Further Follow-Up by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Unit’s Business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Manager 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(cont’d)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305800" cy="4754880"/>
          </a:xfrm>
          <a:ln>
            <a:noFill/>
          </a:ln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100" dirty="0" smtClean="0">
                <a:latin typeface="Georgia" pitchFamily="18" charset="0"/>
              </a:rPr>
              <a:t>Business Manager </a:t>
            </a:r>
            <a:r>
              <a:rPr lang="en-US" sz="2100" dirty="0" smtClean="0">
                <a:latin typeface="Georgia" pitchFamily="18" charset="0"/>
              </a:rPr>
              <a:t>ensures that the Visiting Research Scholar completes three additional procedures if the candidate will likely come in contact with minors: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Child Abuse Clearance Form, which is found at </a:t>
            </a:r>
            <a:r>
              <a:rPr lang="en-U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www.dpw.state.pa.us/ </a:t>
            </a:r>
            <a:r>
              <a:rPr lang="en-US" sz="1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cs</a:t>
            </a:r>
            <a:r>
              <a:rPr lang="en-U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/groups/</a:t>
            </a:r>
            <a:r>
              <a:rPr lang="en-US" sz="1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webcontent</a:t>
            </a:r>
            <a:r>
              <a:rPr lang="en-U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/documents/form/s_001762.pdf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Visiting Research Scholar mails the completed form directly to the Department of Public Welfare in Harrisburg along with a $10 money order.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A copy of the completed form is retained by the Visiting Research Scholar as proof of submission.</a:t>
            </a:r>
            <a:endParaRPr lang="en-US" sz="1600" dirty="0" smtClean="0">
              <a:solidFill>
                <a:srgbClr val="FFCF37"/>
              </a:solidFill>
              <a:latin typeface="Georgia" pitchFamily="18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Pennsylvania State Police Criminal Background Check, which can be accessed at </a:t>
            </a:r>
            <a:r>
              <a:rPr lang="en-U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www.temple.edu/grad/pfo/forms.html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Visiting Research Scholar signs the completed form and forwards it to the Department of Human Resources.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The HR Generalist assigned to the Visiting Research Scholar’s school/college/department completes the criminal check.</a:t>
            </a:r>
            <a:endParaRPr lang="en-US" sz="1600" dirty="0" smtClean="0">
              <a:solidFill>
                <a:srgbClr val="FFCF37"/>
              </a:solidFill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28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Step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4: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Further Follow-Up by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Unit’s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Business Manager 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(cont’d)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153400" cy="4526280"/>
          </a:xfrm>
          <a:ln>
            <a:noFill/>
          </a:ln>
        </p:spPr>
        <p:txBody>
          <a:bodyPr>
            <a:normAutofit/>
          </a:bodyPr>
          <a:lstStyle/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FBI Fingerprint Check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Visiting Research Scholar registers online at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https://www.pa.cogentid.com/ index.htm</a:t>
            </a:r>
            <a:r>
              <a:rPr lang="en-US" sz="1600" dirty="0" smtClean="0">
                <a:latin typeface="Georgia" pitchFamily="18" charset="0"/>
              </a:rPr>
              <a:t>, where s/he first selects the Department of Public Welfare (DPW) link and then “Register Online.”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Visiting Research Scholar takes the online registration printout to a fingerprinting location along with a valid ID, as identified at the “What to Bring” link on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https://www.pa.cogentid.com/index_dpw.htm</a:t>
            </a:r>
            <a:r>
              <a:rPr lang="en-US" sz="1600" dirty="0" smtClean="0">
                <a:latin typeface="Georgia" pitchFamily="18" charset="0"/>
              </a:rPr>
              <a:t>.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Georgia" pitchFamily="18" charset="0"/>
              </a:rPr>
              <a:t>Convenient fingerprinting locations are found at:</a:t>
            </a:r>
          </a:p>
          <a:p>
            <a:pPr lvl="3">
              <a:buClr>
                <a:schemeClr val="accent1">
                  <a:lumMod val="60000"/>
                  <a:lumOff val="40000"/>
                </a:schemeClr>
              </a:buClr>
              <a:buFont typeface="Courier New" pitchFamily="49" charset="0"/>
              <a:buChar char="o"/>
            </a:pPr>
            <a:r>
              <a:rPr lang="en-US" sz="1400" dirty="0" smtClean="0">
                <a:latin typeface="Georgia" pitchFamily="18" charset="0"/>
              </a:rPr>
              <a:t>Transitional Work Corporation</a:t>
            </a:r>
          </a:p>
          <a:p>
            <a:pPr lvl="4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1400" dirty="0" smtClean="0">
                <a:latin typeface="Georgia" pitchFamily="18" charset="0"/>
              </a:rPr>
              <a:t>Land Title Building, 100 South Broad St, 9</a:t>
            </a:r>
            <a:r>
              <a:rPr lang="en-US" sz="1400" baseline="30000" dirty="0" smtClean="0">
                <a:latin typeface="Georgia" pitchFamily="18" charset="0"/>
              </a:rPr>
              <a:t>th</a:t>
            </a:r>
            <a:r>
              <a:rPr lang="en-US" sz="1400" dirty="0" smtClean="0">
                <a:latin typeface="Georgia" pitchFamily="18" charset="0"/>
              </a:rPr>
              <a:t> Floor, Philadelphia</a:t>
            </a:r>
          </a:p>
          <a:p>
            <a:pPr lvl="4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nn-NO" sz="1400" dirty="0" smtClean="0">
                <a:latin typeface="Georgia" pitchFamily="18" charset="0"/>
              </a:rPr>
              <a:t>Monday – Friday, 9:00 a.m. to 4:30 p.m.</a:t>
            </a:r>
            <a:endParaRPr lang="en-US" sz="1400" dirty="0" smtClean="0">
              <a:latin typeface="Georgia" pitchFamily="18" charset="0"/>
            </a:endParaRPr>
          </a:p>
          <a:p>
            <a:pPr lvl="3">
              <a:buClr>
                <a:schemeClr val="accent1">
                  <a:lumMod val="60000"/>
                  <a:lumOff val="40000"/>
                </a:schemeClr>
              </a:buClr>
              <a:buFont typeface="Courier New" pitchFamily="49" charset="0"/>
              <a:buChar char="o"/>
            </a:pPr>
            <a:r>
              <a:rPr lang="en-US" sz="1400" dirty="0" smtClean="0">
                <a:latin typeface="Georgia" pitchFamily="18" charset="0"/>
              </a:rPr>
              <a:t>UPS Store #3263</a:t>
            </a:r>
          </a:p>
          <a:p>
            <a:pPr lvl="4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1400" dirty="0" smtClean="0">
                <a:latin typeface="Georgia" pitchFamily="18" charset="0"/>
              </a:rPr>
              <a:t>1735 Market Street (enter at the corner of North 18</a:t>
            </a:r>
            <a:r>
              <a:rPr lang="en-US" sz="1400" baseline="30000" dirty="0" smtClean="0">
                <a:latin typeface="Georgia" pitchFamily="18" charset="0"/>
              </a:rPr>
              <a:t>th</a:t>
            </a:r>
            <a:r>
              <a:rPr lang="en-US" sz="1400" dirty="0" smtClean="0">
                <a:latin typeface="Georgia" pitchFamily="18" charset="0"/>
              </a:rPr>
              <a:t> Street and JFK Boulevard), Philadelphia</a:t>
            </a:r>
          </a:p>
          <a:p>
            <a:pPr lvl="4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nn-NO" sz="1400" dirty="0" smtClean="0">
                <a:latin typeface="Georgia" pitchFamily="18" charset="0"/>
              </a:rPr>
              <a:t>Monday – Friday, 10:00 a.m. to 4:00 p.m.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29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280160"/>
          </a:xfrm>
        </p:spPr>
        <p:txBody>
          <a:bodyPr>
            <a:noAutofit/>
          </a:bodyPr>
          <a:lstStyle/>
          <a:p>
            <a:r>
              <a:rPr lang="en-US" sz="40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International Student and</a:t>
            </a:r>
            <a:br>
              <a:rPr lang="en-US" sz="40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</a:br>
            <a:r>
              <a:rPr lang="en-US" sz="40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Scholar Services Participants</a:t>
            </a:r>
            <a:endParaRPr lang="en-US" sz="4000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572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8800" b="1" dirty="0" smtClean="0">
                <a:latin typeface="Georgia" pitchFamily="18" charset="0"/>
              </a:rPr>
              <a:t>Martyn J. Miller, Ph.D.</a:t>
            </a:r>
          </a:p>
          <a:p>
            <a:pPr lvl="1" indent="-274320"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6800" dirty="0" smtClean="0">
                <a:latin typeface="Georgia" pitchFamily="18" charset="0"/>
              </a:rPr>
              <a:t>Senior Director</a:t>
            </a:r>
          </a:p>
          <a:p>
            <a:pPr lvl="1" indent="-274320"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68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mjmiller@temple.edu </a:t>
            </a:r>
          </a:p>
          <a:p>
            <a:pPr lvl="1" indent="-274320"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6800" dirty="0" smtClean="0">
                <a:latin typeface="Georgia" pitchFamily="18" charset="0"/>
              </a:rPr>
              <a:t>215-204-7708</a:t>
            </a:r>
            <a:endParaRPr lang="en-US" sz="6800" dirty="0" smtClean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8800" b="1" dirty="0" smtClean="0">
                <a:latin typeface="Georgia" pitchFamily="18" charset="0"/>
              </a:rPr>
              <a:t>Joan McGinley</a:t>
            </a:r>
          </a:p>
          <a:p>
            <a:pPr lvl="1" indent="-274320"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6800" dirty="0" smtClean="0">
                <a:latin typeface="Georgia" pitchFamily="18" charset="0"/>
              </a:rPr>
              <a:t>Assistant Director</a:t>
            </a:r>
          </a:p>
          <a:p>
            <a:pPr lvl="1" indent="-274320"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68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joanw@temple.edu</a:t>
            </a:r>
          </a:p>
          <a:p>
            <a:pPr lvl="1" indent="-274320"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6800" dirty="0" smtClean="0">
                <a:latin typeface="Georgia" pitchFamily="18" charset="0"/>
              </a:rPr>
              <a:t>215-204-7708</a:t>
            </a:r>
            <a:endParaRPr lang="en-US" sz="6800" b="1" u="sng" dirty="0" smtClean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8800" b="1" dirty="0" smtClean="0">
                <a:latin typeface="Georgia" pitchFamily="18" charset="0"/>
              </a:rPr>
              <a:t>Sharon </a:t>
            </a:r>
            <a:r>
              <a:rPr lang="en-US" sz="8800" b="1" dirty="0" err="1" smtClean="0">
                <a:latin typeface="Georgia" pitchFamily="18" charset="0"/>
              </a:rPr>
              <a:t>Loughran</a:t>
            </a:r>
            <a:endParaRPr lang="en-US" sz="8800" b="1" dirty="0" smtClean="0">
              <a:latin typeface="Georgia" pitchFamily="18" charset="0"/>
            </a:endParaRPr>
          </a:p>
          <a:p>
            <a:pPr lvl="1" indent="-274320"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6800" dirty="0" smtClean="0">
                <a:latin typeface="Georgia" pitchFamily="18" charset="0"/>
              </a:rPr>
              <a:t>Immigration Services Specialist</a:t>
            </a:r>
          </a:p>
          <a:p>
            <a:pPr lvl="1" indent="-274320"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68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sharonl@temple.edu</a:t>
            </a:r>
          </a:p>
          <a:p>
            <a:pPr lvl="1" indent="-274320">
              <a:lnSpc>
                <a:spcPct val="120000"/>
              </a:lnSpc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6800" dirty="0" smtClean="0">
                <a:latin typeface="Georgia" pitchFamily="18" charset="0"/>
              </a:rPr>
              <a:t>215-204-7708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Step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5: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Process Concluded by Postdoctoral Fellows Office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572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Georgia" pitchFamily="18" charset="0"/>
              </a:rPr>
              <a:t>Forwards all original documents and paperwork to Human Resources: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400" dirty="0" smtClean="0">
                <a:latin typeface="Georgia" pitchFamily="18" charset="0"/>
              </a:rPr>
              <a:t>For processing, if Visiting Research Scholar is to receive a Temple stipend.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400" dirty="0" smtClean="0">
                <a:latin typeface="Georgia" pitchFamily="18" charset="0"/>
              </a:rPr>
              <a:t>For recordkeeping, if Visiting Research Scholar will receive only outside funding.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Georgia" pitchFamily="18" charset="0"/>
              </a:rPr>
              <a:t>Sends copies of all documents to the </a:t>
            </a:r>
            <a:r>
              <a:rPr lang="en-US" sz="2800" dirty="0" smtClean="0">
                <a:latin typeface="Georgia" pitchFamily="18" charset="0"/>
              </a:rPr>
              <a:t>Business Manager.</a:t>
            </a:r>
            <a:endParaRPr lang="en-US" sz="2800" dirty="0" smtClean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30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Documents Required of a</a:t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</a:b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J-1 Applicant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458200" cy="4724400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Georgia" pitchFamily="18" charset="0"/>
              </a:rPr>
              <a:t>DS-2019 application completed via International Scholar Dossier (ISD) system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000" dirty="0">
                <a:latin typeface="Georgia" pitchFamily="18" charset="0"/>
              </a:rPr>
              <a:t>Current curriculum vitae or resume</a:t>
            </a:r>
            <a:r>
              <a:rPr lang="en-US" sz="2000" dirty="0" smtClean="0">
                <a:latin typeface="Georgia" pitchFamily="18" charset="0"/>
              </a:rPr>
              <a:t>*</a:t>
            </a:r>
          </a:p>
          <a:p>
            <a:pPr marL="448056" lvl="1" indent="-384048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Georgia" pitchFamily="18" charset="0"/>
              </a:rPr>
              <a:t>Description of program objective*</a:t>
            </a:r>
          </a:p>
          <a:p>
            <a:pPr marL="448056" lvl="1" indent="-384048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Georgia" pitchFamily="18" charset="0"/>
              </a:rPr>
              <a:t>Written recommendation from mentor in the home program*</a:t>
            </a:r>
          </a:p>
          <a:p>
            <a:pPr marL="448056" lvl="1" indent="-384048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Georgia" pitchFamily="18" charset="0"/>
              </a:rPr>
              <a:t>Official verification of enrollment or employment at home institution*</a:t>
            </a:r>
          </a:p>
          <a:p>
            <a:pPr marL="448056" lvl="1" indent="-384048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Georgia" pitchFamily="18" charset="0"/>
              </a:rPr>
              <a:t>Documentation of outside funding for those receiving support from their home institution</a:t>
            </a:r>
            <a:r>
              <a:rPr lang="en-US" sz="2000" dirty="0" smtClean="0">
                <a:latin typeface="Georgia" pitchFamily="18" charset="0"/>
              </a:rPr>
              <a:t>*</a:t>
            </a:r>
          </a:p>
          <a:p>
            <a:pPr marL="448056" lvl="1" indent="-384048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Georgia" pitchFamily="18" charset="0"/>
              </a:rPr>
              <a:t>Transcript or, if non-U.S. institution was attended, copies of the non-U.S. transcript</a:t>
            </a:r>
            <a:r>
              <a:rPr lang="en-US" sz="2000" dirty="0" smtClean="0">
                <a:latin typeface="Georgia" pitchFamily="18" charset="0"/>
              </a:rPr>
              <a:t>*</a:t>
            </a:r>
          </a:p>
          <a:p>
            <a:pPr marL="448056" lvl="1" indent="-384048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</a:pPr>
            <a:r>
              <a:rPr lang="en-US" sz="2000" dirty="0">
                <a:latin typeface="Georgia" pitchFamily="18" charset="0"/>
              </a:rPr>
              <a:t>Copy of all diplomas earned by J-1 applicant</a:t>
            </a:r>
            <a:r>
              <a:rPr lang="en-US" sz="2000" dirty="0" smtClean="0">
                <a:latin typeface="Georgia" pitchFamily="18" charset="0"/>
              </a:rPr>
              <a:t>*</a:t>
            </a:r>
          </a:p>
          <a:p>
            <a:pPr marL="64008" indent="0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n-US" sz="1400" dirty="0" smtClean="0">
                <a:latin typeface="Georgia" pitchFamily="18" charset="0"/>
              </a:rPr>
              <a:t>         * Uploaded to International Scholar Dossier (ISD) record</a:t>
            </a:r>
          </a:p>
          <a:p>
            <a:pPr marL="64008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en-US" sz="2400" dirty="0" smtClean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31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 fontScale="90000"/>
          </a:bodyPr>
          <a:lstStyle/>
          <a:p>
            <a:r>
              <a:rPr lang="en-US" sz="47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Documents Required of a</a:t>
            </a:r>
            <a:br>
              <a:rPr lang="en-US" sz="47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</a:br>
            <a:r>
              <a:rPr lang="en-US" sz="47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J-1 Applicant 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(cont’d)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572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48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200" dirty="0">
                <a:latin typeface="Georgia" pitchFamily="18" charset="0"/>
              </a:rPr>
              <a:t>Copy of biographical and photo page from current passport of J-1 applicant and accompanying J-2 dependents*</a:t>
            </a:r>
          </a:p>
          <a:p>
            <a:pPr>
              <a:lnSpc>
                <a:spcPct val="120000"/>
              </a:lnSpc>
              <a:spcBef>
                <a:spcPts val="48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200" dirty="0">
                <a:latin typeface="Georgia" pitchFamily="18" charset="0"/>
              </a:rPr>
              <a:t>Documentation of sufficient funding*</a:t>
            </a:r>
          </a:p>
          <a:p>
            <a:pPr>
              <a:lnSpc>
                <a:spcPct val="120000"/>
              </a:lnSpc>
              <a:spcBef>
                <a:spcPts val="48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200" dirty="0" smtClean="0">
                <a:latin typeface="Georgia" pitchFamily="18" charset="0"/>
              </a:rPr>
              <a:t>Copies </a:t>
            </a:r>
            <a:r>
              <a:rPr lang="en-US" sz="2200" dirty="0">
                <a:latin typeface="Georgia" pitchFamily="18" charset="0"/>
              </a:rPr>
              <a:t>of any immigration documents for a J-1 already in the United States</a:t>
            </a:r>
            <a:r>
              <a:rPr lang="en-US" sz="2200" dirty="0" smtClean="0">
                <a:latin typeface="Georgia" pitchFamily="18" charset="0"/>
              </a:rPr>
              <a:t>*</a:t>
            </a:r>
          </a:p>
          <a:p>
            <a:pPr>
              <a:lnSpc>
                <a:spcPct val="120000"/>
              </a:lnSpc>
              <a:spcBef>
                <a:spcPts val="48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200" dirty="0" smtClean="0">
                <a:latin typeface="Georgia" pitchFamily="18" charset="0"/>
              </a:rPr>
              <a:t>Documentation of sufficient insurance coverage for the J-1 and any accompanying J-2 dependents for the entire length of stay in the United States*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Insurance companies that meet U.S. </a:t>
            </a:r>
            <a:r>
              <a:rPr lang="en-US" sz="2000" dirty="0">
                <a:latin typeface="Georgia" pitchFamily="18" charset="0"/>
              </a:rPr>
              <a:t>Department of State criteria </a:t>
            </a:r>
            <a:r>
              <a:rPr lang="en-US" sz="2000" dirty="0" smtClean="0">
                <a:latin typeface="Georgia" pitchFamily="18" charset="0"/>
              </a:rPr>
              <a:t>are identified at 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www.temple.edu/isss/general/insurance-companies.html </a:t>
            </a:r>
            <a:endParaRPr lang="en-US" sz="2000" dirty="0" smtClean="0">
              <a:latin typeface="Georgia" pitchFamily="18" charset="0"/>
            </a:endParaRPr>
          </a:p>
          <a:p>
            <a:pPr>
              <a:lnSpc>
                <a:spcPct val="110000"/>
              </a:lnSpc>
              <a:spcBef>
                <a:spcPts val="48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200" dirty="0" smtClean="0">
                <a:latin typeface="Georgia" pitchFamily="18" charset="0"/>
              </a:rPr>
              <a:t>For extension, proof that the J-1 has extended health insurance through the requested extension period*</a:t>
            </a:r>
          </a:p>
          <a:p>
            <a:pPr marL="64008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smtClean="0">
                <a:latin typeface="Georgia" pitchFamily="18" charset="0"/>
              </a:rPr>
              <a:t>   </a:t>
            </a:r>
            <a:r>
              <a:rPr lang="en-US" sz="1500" dirty="0" smtClean="0">
                <a:latin typeface="Georgia" pitchFamily="18" charset="0"/>
              </a:rPr>
              <a:t>* </a:t>
            </a:r>
            <a:r>
              <a:rPr lang="en-US" sz="1500" dirty="0">
                <a:latin typeface="Georgia" pitchFamily="18" charset="0"/>
              </a:rPr>
              <a:t>Uploaded to International Scholar Dossier (ISD) record</a:t>
            </a:r>
            <a:endParaRPr lang="en-US" sz="1500" dirty="0" smtClean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32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Obtaining an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OWLcard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 for Those Paid With Outside Funds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300" dirty="0">
                <a:latin typeface="Georgia" pitchFamily="18" charset="0"/>
              </a:rPr>
              <a:t>Individuals who are paid by outside funding sources are not employees of the University, are not put into the payroll system, and are not issued an </a:t>
            </a:r>
            <a:r>
              <a:rPr lang="en-US" sz="2300" dirty="0" err="1">
                <a:latin typeface="Georgia" pitchFamily="18" charset="0"/>
              </a:rPr>
              <a:t>OWLcard</a:t>
            </a:r>
            <a:r>
              <a:rPr lang="en-US" sz="2300" dirty="0">
                <a:latin typeface="Georgia" pitchFamily="18" charset="0"/>
              </a:rPr>
              <a:t>.</a:t>
            </a:r>
          </a:p>
          <a:p>
            <a:pPr>
              <a:lnSpc>
                <a:spcPct val="11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300" dirty="0">
                <a:latin typeface="Georgia" pitchFamily="18" charset="0"/>
              </a:rPr>
              <a:t>These non-employees can obtain “Guest Access” when an employee sponsors a request by: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900" dirty="0">
                <a:latin typeface="Georgia" pitchFamily="18" charset="0"/>
              </a:rPr>
              <a:t>Logging in to </a:t>
            </a:r>
            <a:r>
              <a:rPr lang="en-US" sz="1900" dirty="0" err="1">
                <a:latin typeface="Georgia" pitchFamily="18" charset="0"/>
              </a:rPr>
              <a:t>TUportal</a:t>
            </a:r>
            <a:r>
              <a:rPr lang="en-US" sz="1900" dirty="0">
                <a:latin typeface="Georgia" pitchFamily="18" charset="0"/>
              </a:rPr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900" dirty="0">
                <a:latin typeface="Georgia" pitchFamily="18" charset="0"/>
              </a:rPr>
              <a:t>Clicking on “Guest Access Request System” under </a:t>
            </a:r>
            <a:r>
              <a:rPr lang="en-US" sz="1900" dirty="0" err="1">
                <a:latin typeface="Georgia" pitchFamily="18" charset="0"/>
              </a:rPr>
              <a:t>TUapplications</a:t>
            </a:r>
            <a:r>
              <a:rPr lang="en-US" sz="1900" dirty="0">
                <a:latin typeface="Georgia" pitchFamily="18" charset="0"/>
              </a:rPr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1900" dirty="0">
                <a:latin typeface="Georgia" pitchFamily="18" charset="0"/>
              </a:rPr>
              <a:t>Completing the requisite information.</a:t>
            </a:r>
          </a:p>
          <a:p>
            <a:pPr>
              <a:lnSpc>
                <a:spcPct val="12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300" dirty="0">
                <a:latin typeface="Georgia" pitchFamily="18" charset="0"/>
              </a:rPr>
              <a:t>For additional information about guest access, visit </a:t>
            </a:r>
            <a:r>
              <a:rPr lang="en-US" sz="23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www.temple.edu/cs/policies/guestaccesspolicy.pdf</a:t>
            </a:r>
            <a:r>
              <a:rPr lang="en-US" sz="2300" dirty="0">
                <a:latin typeface="Georgia" pitchFamily="18" charset="0"/>
              </a:rPr>
              <a:t>.</a:t>
            </a:r>
          </a:p>
          <a:p>
            <a:pPr>
              <a:lnSpc>
                <a:spcPct val="11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300" dirty="0">
                <a:latin typeface="Georgia" pitchFamily="18" charset="0"/>
              </a:rPr>
              <a:t>Non-employees who are granted guest access will be assigned a </a:t>
            </a:r>
            <a:r>
              <a:rPr lang="en-US" sz="2300" dirty="0" err="1">
                <a:latin typeface="Georgia" pitchFamily="18" charset="0"/>
              </a:rPr>
              <a:t>TUid</a:t>
            </a:r>
            <a:r>
              <a:rPr lang="en-US" sz="2300" dirty="0">
                <a:latin typeface="Georgia" pitchFamily="18" charset="0"/>
              </a:rPr>
              <a:t> number, which must be reported by the </a:t>
            </a:r>
            <a:r>
              <a:rPr lang="en-US" sz="2300" dirty="0" smtClean="0">
                <a:latin typeface="Georgia" pitchFamily="18" charset="0"/>
              </a:rPr>
              <a:t>Business Manager </a:t>
            </a:r>
            <a:r>
              <a:rPr lang="en-US" sz="2300" dirty="0">
                <a:latin typeface="Georgia" pitchFamily="18" charset="0"/>
              </a:rPr>
              <a:t>to Nina Marie Campellone, Project Manager, Postdoctoral Fellows Office, and ISSS, if the individual is a foreign national.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33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Important Note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4480"/>
            <a:ext cx="8229600" cy="466344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600" dirty="0">
                <a:latin typeface="Georgia" pitchFamily="18" charset="0"/>
              </a:rPr>
              <a:t>Temple University must comply with the rules and regulations for </a:t>
            </a:r>
            <a:r>
              <a:rPr lang="en-US" sz="2600" dirty="0" smtClean="0">
                <a:latin typeface="Georgia" pitchFamily="18" charset="0"/>
              </a:rPr>
              <a:t>Visiting Research Scholars set </a:t>
            </a:r>
            <a:r>
              <a:rPr lang="en-US" sz="2600" dirty="0">
                <a:latin typeface="Georgia" pitchFamily="18" charset="0"/>
              </a:rPr>
              <a:t>forth by the U.S. Department of State and the U.S. Department of Homeland Security's U.S. Citizenship and Immigration Services (USCIS</a:t>
            </a:r>
            <a:r>
              <a:rPr lang="en-US" sz="2600" dirty="0" smtClean="0">
                <a:latin typeface="Georgia" pitchFamily="18" charset="0"/>
              </a:rPr>
              <a:t>).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latin typeface="Georgia" pitchFamily="18" charset="0"/>
              </a:rPr>
              <a:t>To ensure compliance, </a:t>
            </a:r>
            <a:r>
              <a:rPr lang="en-US" sz="2600" dirty="0">
                <a:latin typeface="Georgia" pitchFamily="18" charset="0"/>
              </a:rPr>
              <a:t>the Postdoctoral Fellows Office and, if the affected individual is </a:t>
            </a:r>
            <a:r>
              <a:rPr lang="en-US" sz="2600" dirty="0" smtClean="0">
                <a:latin typeface="Georgia" pitchFamily="18" charset="0"/>
              </a:rPr>
              <a:t>a foreign national</a:t>
            </a:r>
            <a:r>
              <a:rPr lang="en-US" sz="2600" dirty="0">
                <a:latin typeface="Georgia" pitchFamily="18" charset="0"/>
              </a:rPr>
              <a:t>, the Office of International Student and Scholar Services (ISSS) must be notified of all changes in the status of Visiting Research </a:t>
            </a:r>
            <a:r>
              <a:rPr lang="en-US" sz="2600" dirty="0" smtClean="0">
                <a:latin typeface="Georgia" pitchFamily="18" charset="0"/>
              </a:rPr>
              <a:t>Scholars, </a:t>
            </a:r>
            <a:r>
              <a:rPr lang="en-US" sz="2600" dirty="0">
                <a:latin typeface="Georgia" pitchFamily="18" charset="0"/>
              </a:rPr>
              <a:t>including: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>
                <a:latin typeface="Georgia" pitchFamily="18" charset="0"/>
              </a:rPr>
              <a:t>Assignment to a new mentor.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>
                <a:latin typeface="Georgia" pitchFamily="18" charset="0"/>
              </a:rPr>
              <a:t>Relocation to a different laboratory.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>
                <a:latin typeface="Georgia" pitchFamily="18" charset="0"/>
              </a:rPr>
              <a:t>Change in physical location.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en-US" dirty="0" smtClean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34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Web Resources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4480"/>
            <a:ext cx="8229600" cy="4572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Georgia" pitchFamily="18" charset="0"/>
              </a:rPr>
              <a:t>Postdoctoral Fellows Office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http://www.temple.edu/grad/pfo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Georgia" pitchFamily="18" charset="0"/>
              </a:rPr>
              <a:t>Office of International Student and Scholar Services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http://www.temple.edu/isss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en-US" dirty="0" smtClean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35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9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Human Resources Participants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4480"/>
            <a:ext cx="8229600" cy="4572000"/>
          </a:xfrm>
        </p:spPr>
        <p:txBody>
          <a:bodyPr>
            <a:normAutofit/>
          </a:bodyPr>
          <a:lstStyle/>
          <a:p>
            <a:pPr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Georgia" pitchFamily="18" charset="0"/>
              </a:rPr>
              <a:t>Kathleen </a:t>
            </a:r>
            <a:r>
              <a:rPr lang="en-US" sz="2800" b="1" dirty="0" err="1" smtClean="0">
                <a:latin typeface="Georgia" pitchFamily="18" charset="0"/>
              </a:rPr>
              <a:t>Nogami</a:t>
            </a:r>
            <a:r>
              <a:rPr lang="en-US" sz="1400" b="1" dirty="0" smtClean="0">
                <a:latin typeface="Georgia" pitchFamily="18" charset="0"/>
              </a:rPr>
              <a:t>	</a:t>
            </a:r>
          </a:p>
          <a:p>
            <a:pPr lvl="1" indent="-274320"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Director, Payroll Management</a:t>
            </a:r>
          </a:p>
          <a:p>
            <a:pPr lvl="1" indent="-274320"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kathleen.nogami@temple.edu</a:t>
            </a:r>
            <a:endParaRPr lang="en-US" sz="1200" dirty="0" smtClean="0">
              <a:latin typeface="Georgia" pitchFamily="18" charset="0"/>
            </a:endParaRPr>
          </a:p>
          <a:p>
            <a:pPr lvl="1" indent="-274320">
              <a:spcBef>
                <a:spcPts val="67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Georgia" pitchFamily="18" charset="0"/>
              </a:rPr>
              <a:t>215-204-2231</a:t>
            </a:r>
            <a:endParaRPr lang="en-US" sz="1000" dirty="0" smtClean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Criteria for Appointment as Visiting Research Scholar/Graduate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077200" cy="483108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800" dirty="0" smtClean="0">
                <a:latin typeface="Georgia" pitchFamily="18" charset="0"/>
              </a:rPr>
              <a:t>Visiting Research Scholars/Graduate is one of two classifications; the other is “Postgraduate.”</a:t>
            </a:r>
          </a:p>
          <a:p>
            <a:pPr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800" dirty="0" smtClean="0">
                <a:latin typeface="Georgia" pitchFamily="18" charset="0"/>
              </a:rPr>
              <a:t>The Visiting Research Scholar/Graduate: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Holds a baccalaureate, master’s, or first-professional degree (or equivalent).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Is appointed for up to three years, with each appointment ranging from one month to one year.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Currently is enrolled in a post-baccalaureate program.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Recently completed (within the past 6 months) a post-baccalaureate program or is employed at another academic institution and participating in research of scholarly training under the direction of a faculty mentor.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Is expected to gain laboratory and research experience, learn to use state-of-the art techniques, and/or share unique expertise with the Temple community. 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Criteria for Appointment as Visiting Research Scholar/Postgraduate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latin typeface="Georgia" pitchFamily="18" charset="0"/>
              </a:rPr>
              <a:t>Visiting Research Scholars/Postgraduate is one of two classifications; the other is “Graduate.”</a:t>
            </a:r>
          </a:p>
          <a:p>
            <a:pPr marL="448056" lvl="1" indent="-384048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latin typeface="Georgia" pitchFamily="18" charset="0"/>
              </a:rPr>
              <a:t>The Visiting Research Scholar/Postgraduate: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 smtClean="0">
                <a:latin typeface="Georgia" pitchFamily="18" charset="0"/>
              </a:rPr>
              <a:t>Holds a terminal graduate degree (or equivalent) or is a recognized expert in her/his field.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 smtClean="0">
                <a:latin typeface="Georgia" pitchFamily="18" charset="0"/>
              </a:rPr>
              <a:t>Is appointed for one year or less.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 smtClean="0">
                <a:latin typeface="Georgia" pitchFamily="18" charset="0"/>
              </a:rPr>
              <a:t>Recently retired or currently is employed at, but on sabbatical from, another academic institution.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 smtClean="0">
                <a:latin typeface="Georgia" pitchFamily="18" charset="0"/>
              </a:rPr>
              <a:t>Is expected to gain laboratory and research experience, learn to use state-of-the art techniques, and/or share unique expertise with the Temple community. </a:t>
            </a:r>
          </a:p>
          <a:p>
            <a:pPr lvl="1" indent="-274320"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200" dirty="0" smtClean="0">
                <a:latin typeface="Georgia" pitchFamily="18" charset="0"/>
              </a:rPr>
              <a:t>Receives income from the home institution, but may be provided with a stipend by Temple University.</a:t>
            </a:r>
            <a:endParaRPr lang="en-US" sz="2200" dirty="0"/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Length of Appointment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4480"/>
            <a:ext cx="8229600" cy="4297680"/>
          </a:xfrm>
        </p:spPr>
        <p:txBody>
          <a:bodyPr>
            <a:normAutofit/>
          </a:bodyPr>
          <a:lstStyle/>
          <a:p>
            <a:pPr lvl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latin typeface="Georgia" pitchFamily="18" charset="0"/>
              </a:rPr>
              <a:t>Visiting Research Scholar/Graduate is appointed for up to three years, with each appointment ranging from one month to one year.</a:t>
            </a:r>
          </a:p>
          <a:p>
            <a:pPr lvl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latin typeface="Georgia" pitchFamily="18" charset="0"/>
              </a:rPr>
              <a:t>Visiting Research Scholar/Postgraduate is appointed for one year or less.</a:t>
            </a:r>
            <a:endParaRPr lang="en-US" dirty="0"/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Reappointment Procedures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4480"/>
            <a:ext cx="8229600" cy="4572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latin typeface="Georgia" pitchFamily="18" charset="0"/>
              </a:rPr>
              <a:t>To avoid any delays, the Visiting Research Scholar is to be presented with a reappointment letter at least two months prior to the end date of the original appointment.</a:t>
            </a:r>
            <a:endParaRPr lang="en-US" dirty="0">
              <a:latin typeface="Georgia" pitchFamily="18" charset="0"/>
            </a:endParaRP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1887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Termination of Employment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4480"/>
            <a:ext cx="8001000" cy="483108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US" sz="3800" dirty="0" smtClean="0">
                <a:latin typeface="Georgia" pitchFamily="18" charset="0"/>
              </a:rPr>
              <a:t>If the Visiting Research Scholar is not performing up to standard, the faculty mentor/PI must take the following steps prior to termination:</a:t>
            </a:r>
          </a:p>
          <a:p>
            <a:pPr lvl="1" hangingPunct="0">
              <a:lnSpc>
                <a:spcPct val="120000"/>
              </a:lnSpc>
              <a:buClr>
                <a:srgbClr val="FFCB25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Provide the Visiting Research Scholar with a list of goals and objectives for the research project or scholarly work.</a:t>
            </a:r>
          </a:p>
          <a:p>
            <a:pPr lvl="1" hangingPunct="0">
              <a:lnSpc>
                <a:spcPct val="120000"/>
              </a:lnSpc>
              <a:buClr>
                <a:srgbClr val="FFCB25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Discuss concerns regarding the Visiting Research Scholar’s progress and performance during regularly scheduled meetings.</a:t>
            </a:r>
          </a:p>
          <a:p>
            <a:pPr lvl="1" hangingPunct="0">
              <a:lnSpc>
                <a:spcPct val="120000"/>
              </a:lnSpc>
              <a:buClr>
                <a:srgbClr val="FFCB25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Reassess the Visiting Research Scholar’s performance on the research project or scholarly work.</a:t>
            </a:r>
          </a:p>
          <a:p>
            <a:pPr lvl="1" hangingPunct="0">
              <a:lnSpc>
                <a:spcPct val="120000"/>
              </a:lnSpc>
              <a:buClr>
                <a:srgbClr val="FFCB25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Inform in writing the Visiting Research Scholar who continues to fall below expectations that s/he has a minimum of 30 days from the date of the letter to improve and meet performance expectations.</a:t>
            </a:r>
          </a:p>
        </p:txBody>
      </p:sp>
      <p:pic>
        <p:nvPicPr>
          <p:cNvPr id="4" name="Picture 3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fld id="{BA73D52B-895E-4FF2-8B73-FB97EA9B8B9A}" type="slidenum">
              <a:rPr lang="en-US" sz="1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3974</TotalTime>
  <Words>3092</Words>
  <Application>Microsoft Office PowerPoint</Application>
  <PresentationFormat>On-screen Show (4:3)</PresentationFormat>
  <Paragraphs>307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Verve</vt:lpstr>
      <vt:lpstr>Procedures for Hiring Visiting Research Scholars</vt:lpstr>
      <vt:lpstr>Graduate School Participants</vt:lpstr>
      <vt:lpstr>International Student and Scholar Services Participants</vt:lpstr>
      <vt:lpstr>Human Resources Participants</vt:lpstr>
      <vt:lpstr>Criteria for Appointment as Visiting Research Scholar/Graduate</vt:lpstr>
      <vt:lpstr>Criteria for Appointment as Visiting Research Scholar/Postgraduate</vt:lpstr>
      <vt:lpstr>Length of Appointment</vt:lpstr>
      <vt:lpstr>Reappointment Procedures</vt:lpstr>
      <vt:lpstr>Termination of Employment</vt:lpstr>
      <vt:lpstr>Termination Procedures</vt:lpstr>
      <vt:lpstr>Salary Stipend</vt:lpstr>
      <vt:lpstr>Procedures for Hiring a Visiting Research Scholar</vt:lpstr>
      <vt:lpstr>Procedures for Hiring a Visiting Research Scholar (cont’d)</vt:lpstr>
      <vt:lpstr>Procedures for Hiring a Visiting Research Scholar (cont’d)</vt:lpstr>
      <vt:lpstr>Details of the Visiting Research Scholar Position</vt:lpstr>
      <vt:lpstr>Flow Chart for Hiring a  Visiting Research Scholar</vt:lpstr>
      <vt:lpstr>Flow Chart 1: Appointment of International Visiting Research Scholar with Temple Stipend</vt:lpstr>
      <vt:lpstr>Flow Chart 2: Appointment of Domestic Visiting Research Scholar with Temple Stipend</vt:lpstr>
      <vt:lpstr>Flow Chart 3: Appointment of International Visiting Research Scholar/No Temple Stipend</vt:lpstr>
      <vt:lpstr>Flow Chart 4: Appointment of Domestic Visiting Research Scholar/No Temple Stipend</vt:lpstr>
      <vt:lpstr>Overview of Steps Required to Hire a Visiting Research Scholar</vt:lpstr>
      <vt:lpstr>Step 1: Process Initiated by Unit’s Business Manager</vt:lpstr>
      <vt:lpstr>Step 1: Process Initiated by Unit’s Business Manager (cont’d)</vt:lpstr>
      <vt:lpstr>Step 2: Paperwork Reviewed by Postdoctoral Fellows Office</vt:lpstr>
      <vt:lpstr>Step 3: Follow-Up Undertaken by Unit’s Business Manager</vt:lpstr>
      <vt:lpstr>Step 4: Further Follow-Up by Unit’s Business Manager</vt:lpstr>
      <vt:lpstr>Step 4: Further Follow-Up by Unit’s Business Manager (cont’d)</vt:lpstr>
      <vt:lpstr>Step 4: Further Follow-Up by Unit’s Business Manager (cont’d)</vt:lpstr>
      <vt:lpstr>Step 4: Further Follow-Up by Unit’s Business Manager (cont’d)</vt:lpstr>
      <vt:lpstr>Step 5: Process Concluded by Postdoctoral Fellows Office</vt:lpstr>
      <vt:lpstr>Documents Required of a J-1 Applicant</vt:lpstr>
      <vt:lpstr>Documents Required of a J-1 Applicant (cont’d)</vt:lpstr>
      <vt:lpstr>Obtaining an OWLcard for Those Paid With Outside Funds</vt:lpstr>
      <vt:lpstr>Important Note</vt:lpstr>
      <vt:lpstr>Web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Visiting Research Scholars</dc:title>
  <dc:creator>campello;petrichk</dc:creator>
  <cp:lastModifiedBy>petrichk</cp:lastModifiedBy>
  <cp:revision>278</cp:revision>
  <cp:lastPrinted>2013-05-07T16:24:20Z</cp:lastPrinted>
  <dcterms:created xsi:type="dcterms:W3CDTF">2011-04-04T19:23:59Z</dcterms:created>
  <dcterms:modified xsi:type="dcterms:W3CDTF">2014-08-08T14:07:24Z</dcterms:modified>
</cp:coreProperties>
</file>