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49"/>
  </p:notesMasterIdLst>
  <p:sldIdLst>
    <p:sldId id="256" r:id="rId2"/>
    <p:sldId id="257" r:id="rId3"/>
    <p:sldId id="258" r:id="rId4"/>
    <p:sldId id="259" r:id="rId5"/>
    <p:sldId id="260" r:id="rId6"/>
    <p:sldId id="320" r:id="rId7"/>
    <p:sldId id="261" r:id="rId8"/>
    <p:sldId id="262" r:id="rId9"/>
    <p:sldId id="263" r:id="rId10"/>
    <p:sldId id="264" r:id="rId11"/>
    <p:sldId id="321" r:id="rId12"/>
    <p:sldId id="322" r:id="rId13"/>
    <p:sldId id="265" r:id="rId14"/>
    <p:sldId id="266" r:id="rId15"/>
    <p:sldId id="310" r:id="rId16"/>
    <p:sldId id="267" r:id="rId17"/>
    <p:sldId id="298" r:id="rId18"/>
    <p:sldId id="299" r:id="rId19"/>
    <p:sldId id="315" r:id="rId20"/>
    <p:sldId id="284" r:id="rId21"/>
    <p:sldId id="285" r:id="rId22"/>
    <p:sldId id="286" r:id="rId23"/>
    <p:sldId id="304" r:id="rId24"/>
    <p:sldId id="269" r:id="rId25"/>
    <p:sldId id="317" r:id="rId26"/>
    <p:sldId id="318" r:id="rId27"/>
    <p:sldId id="319" r:id="rId28"/>
    <p:sldId id="308" r:id="rId29"/>
    <p:sldId id="274" r:id="rId30"/>
    <p:sldId id="323" r:id="rId31"/>
    <p:sldId id="275" r:id="rId32"/>
    <p:sldId id="276" r:id="rId33"/>
    <p:sldId id="279" r:id="rId34"/>
    <p:sldId id="313" r:id="rId35"/>
    <p:sldId id="311" r:id="rId36"/>
    <p:sldId id="312" r:id="rId37"/>
    <p:sldId id="280" r:id="rId38"/>
    <p:sldId id="281" r:id="rId39"/>
    <p:sldId id="309" r:id="rId40"/>
    <p:sldId id="282" r:id="rId41"/>
    <p:sldId id="288" r:id="rId42"/>
    <p:sldId id="314" r:id="rId43"/>
    <p:sldId id="293" r:id="rId44"/>
    <p:sldId id="294" r:id="rId45"/>
    <p:sldId id="301" r:id="rId46"/>
    <p:sldId id="316" r:id="rId47"/>
    <p:sldId id="30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F3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3" autoAdjust="0"/>
  </p:normalViewPr>
  <p:slideViewPr>
    <p:cSldViewPr>
      <p:cViewPr>
        <p:scale>
          <a:sx n="114" d="100"/>
          <a:sy n="114" d="100"/>
        </p:scale>
        <p:origin x="-918"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3342D9-9F15-47CE-BBEB-501FA7679B59}" type="datetimeFigureOut">
              <a:rPr lang="en-US" smtClean="0"/>
              <a:pPr/>
              <a:t>8/8/2014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8CE64E-6F19-4453-96FF-AD3EA05EC194}" type="slidenum">
              <a:rPr lang="en-US" smtClean="0"/>
              <a:pPr/>
              <a:t>‹#›</a:t>
            </a:fld>
            <a:endParaRPr lang="en-US"/>
          </a:p>
        </p:txBody>
      </p:sp>
    </p:spTree>
    <p:extLst>
      <p:ext uri="{BB962C8B-B14F-4D97-AF65-F5344CB8AC3E}">
        <p14:creationId xmlns:p14="http://schemas.microsoft.com/office/powerpoint/2010/main" val="3200169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A8CE64E-6F19-4453-96FF-AD3EA05EC19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A8CE64E-6F19-4453-96FF-AD3EA05EC194}"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8CE64E-6F19-4453-96FF-AD3EA05EC194}" type="slidenum">
              <a:rPr lang="en-US" smtClean="0"/>
              <a:pPr/>
              <a:t>34</a:t>
            </a:fld>
            <a:endParaRPr lang="en-US"/>
          </a:p>
        </p:txBody>
      </p:sp>
    </p:spTree>
    <p:extLst>
      <p:ext uri="{BB962C8B-B14F-4D97-AF65-F5344CB8AC3E}">
        <p14:creationId xmlns:p14="http://schemas.microsoft.com/office/powerpoint/2010/main" val="328141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9C35B7-F776-4CCB-AF1C-8BE09658EB1D}" type="datetime1">
              <a:rPr lang="en-US" smtClean="0"/>
              <a:pPr/>
              <a:t>8/8/2014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3B243F88-7997-48DF-B8AE-69F2629EC174}" type="datetime1">
              <a:rPr lang="en-US" smtClean="0"/>
              <a:pPr/>
              <a:t>8/8/2014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F9769C-A86A-471C-81A2-EC8C01DAD169}" type="datetime1">
              <a:rPr lang="en-US" smtClean="0"/>
              <a:pPr/>
              <a:t>8/8/2014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9DF550-AB19-441F-BD16-1E418D25B5C8}" type="datetime1">
              <a:rPr lang="en-US" smtClean="0"/>
              <a:pPr/>
              <a:t>8/8/2014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123632-24D3-48A8-8A24-DA598BC4847A}" type="datetime1">
              <a:rPr lang="en-US" smtClean="0"/>
              <a:pPr/>
              <a:t>8/8/2014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3E848276-B0B6-47BA-8707-F572DDE090C5}" type="datetime1">
              <a:rPr lang="en-US" smtClean="0"/>
              <a:pPr/>
              <a:t>8/8/2014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BE343A-3664-49EC-A3F4-17FBF7BAF0E6}" type="datetime1">
              <a:rPr lang="en-US" smtClean="0"/>
              <a:pPr/>
              <a:t>8/8/2014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4759EE-7FFB-4C44-9B4A-E10DBB878D5C}" type="datetime1">
              <a:rPr lang="en-US" smtClean="0"/>
              <a:pPr/>
              <a:t>8/8/2014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0105C9-E2B9-492A-89AE-67F9655C316E}" type="datetime1">
              <a:rPr lang="en-US" smtClean="0"/>
              <a:pPr/>
              <a:t>8/8/2014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1FABC7A-9456-476C-A79B-DAE0A5DD4754}" type="datetime1">
              <a:rPr lang="en-US" smtClean="0"/>
              <a:pPr/>
              <a:t>8/8/2014</a:t>
            </a:fld>
            <a:endParaRPr lang="en-US" dirty="0"/>
          </a:p>
        </p:txBody>
      </p:sp>
      <p:sp>
        <p:nvSpPr>
          <p:cNvPr id="8" name="Slide Number Placeholder 7"/>
          <p:cNvSpPr>
            <a:spLocks noGrp="1"/>
          </p:cNvSpPr>
          <p:nvPr>
            <p:ph type="sldNum" sz="quarter" idx="11"/>
          </p:nvPr>
        </p:nvSpPr>
        <p:spPr/>
        <p:txBody>
          <a:bodyPr/>
          <a:lstStyle/>
          <a:p>
            <a:fld id="{D4B197C8-2138-4445-81B6-2A21B5BD8512}"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E4D5DA-D6AA-47EF-8ED5-77E8DE008DE3}" type="datetime1">
              <a:rPr lang="en-US" smtClean="0"/>
              <a:pPr/>
              <a:t>8/8/2014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0E47B6-6C5C-4A8B-A40F-692E8FFA41B9}" type="datetime1">
              <a:rPr lang="en-US" smtClean="0"/>
              <a:pPr/>
              <a:t>8/8/2014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D4B197C8-2138-4445-81B6-2A21B5BD851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8360540-334D-454C-BE10-1DDDDD346B9B}" type="datetime1">
              <a:rPr lang="en-US" smtClean="0"/>
              <a:pPr/>
              <a:t>8/8/2014</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4B197C8-2138-4445-81B6-2A21B5BD851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1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lgoodman@temple.ed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3200400"/>
          </a:xfrm>
        </p:spPr>
        <p:txBody>
          <a:bodyPr>
            <a:noAutofit/>
          </a:bodyPr>
          <a:lstStyle/>
          <a:p>
            <a:pPr algn="ctr"/>
            <a:r>
              <a:rPr lang="en-US" sz="4400" b="1" dirty="0" smtClean="0">
                <a:solidFill>
                  <a:srgbClr val="FFCF37"/>
                </a:solidFill>
                <a:latin typeface="Georgia" pitchFamily="18" charset="0"/>
              </a:rPr>
              <a:t>Procedures for Hiring Postdoctoral Fellows</a:t>
            </a:r>
            <a:br>
              <a:rPr lang="en-US" sz="4400" b="1" dirty="0" smtClean="0">
                <a:solidFill>
                  <a:srgbClr val="FFCF37"/>
                </a:solidFill>
                <a:latin typeface="Georgia" pitchFamily="18" charset="0"/>
              </a:rPr>
            </a:br>
            <a:r>
              <a:rPr lang="en-US" sz="4400" b="1" dirty="0" smtClean="0">
                <a:solidFill>
                  <a:srgbClr val="FFCF37"/>
                </a:solidFill>
                <a:latin typeface="Georgia" pitchFamily="18" charset="0"/>
              </a:rPr>
              <a:t>and Postdoctoral Fellow Research Associates</a:t>
            </a:r>
            <a:endParaRPr lang="en-US" sz="4400" b="1" dirty="0">
              <a:solidFill>
                <a:srgbClr val="FFCF37"/>
              </a:solidFill>
              <a:latin typeface="Georgia" pitchFamily="18" charset="0"/>
            </a:endParaRPr>
          </a:p>
        </p:txBody>
      </p:sp>
      <p:sp>
        <p:nvSpPr>
          <p:cNvPr id="3" name="Subtitle 2"/>
          <p:cNvSpPr>
            <a:spLocks noGrp="1"/>
          </p:cNvSpPr>
          <p:nvPr>
            <p:ph type="subTitle" idx="4294967295"/>
          </p:nvPr>
        </p:nvSpPr>
        <p:spPr>
          <a:xfrm>
            <a:off x="685800" y="4038600"/>
            <a:ext cx="7772400" cy="1200150"/>
          </a:xfrm>
        </p:spPr>
        <p:txBody>
          <a:bodyPr>
            <a:normAutofit fontScale="77500" lnSpcReduction="20000"/>
          </a:bodyPr>
          <a:lstStyle/>
          <a:p>
            <a:pPr algn="r">
              <a:buNone/>
            </a:pPr>
            <a:r>
              <a:rPr lang="en-US" b="1" dirty="0" smtClean="0">
                <a:solidFill>
                  <a:schemeClr val="tx1"/>
                </a:solidFill>
                <a:latin typeface="Georgia" pitchFamily="18" charset="0"/>
              </a:rPr>
              <a:t>		Postdoctoral Fellows Office</a:t>
            </a:r>
          </a:p>
          <a:p>
            <a:pPr algn="r">
              <a:buNone/>
            </a:pPr>
            <a:r>
              <a:rPr lang="en-US" b="1" dirty="0" smtClean="0">
                <a:latin typeface="Georgia" pitchFamily="18" charset="0"/>
              </a:rPr>
              <a:t>Office of t</a:t>
            </a:r>
            <a:r>
              <a:rPr lang="en-US" b="1" dirty="0" smtClean="0">
                <a:solidFill>
                  <a:schemeClr val="tx1"/>
                </a:solidFill>
                <a:latin typeface="Georgia" pitchFamily="18" charset="0"/>
              </a:rPr>
              <a:t>he Graduate School</a:t>
            </a:r>
          </a:p>
          <a:p>
            <a:pPr algn="r">
              <a:buNone/>
            </a:pPr>
            <a:r>
              <a:rPr lang="en-US" b="1" dirty="0" smtClean="0">
                <a:solidFill>
                  <a:schemeClr val="tx1"/>
                </a:solidFill>
                <a:latin typeface="Georgia" pitchFamily="18" charset="0"/>
              </a:rPr>
              <a:t>Temple University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Introduction to Acronym Use</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8229600" cy="4525962"/>
          </a:xfrm>
        </p:spPr>
        <p:txBody>
          <a:bodyPr>
            <a:normAutofit/>
          </a:bodyPr>
          <a:lstStyle/>
          <a:p>
            <a:pPr>
              <a:buClr>
                <a:srgbClr val="FFCB25"/>
              </a:buClr>
              <a:buFont typeface="Wingdings" pitchFamily="2" charset="2"/>
              <a:buChar char="Ø"/>
            </a:pPr>
            <a:r>
              <a:rPr lang="en-US" dirty="0" smtClean="0">
                <a:latin typeface="Georgia" pitchFamily="18" charset="0"/>
              </a:rPr>
              <a:t>Note that the following acronyms will be used hereafter in this presentation:</a:t>
            </a:r>
          </a:p>
          <a:p>
            <a:pPr marL="36576" indent="0">
              <a:buClr>
                <a:srgbClr val="FFCB25"/>
              </a:buClr>
              <a:buNone/>
            </a:pPr>
            <a:endParaRPr lang="en-US" dirty="0" smtClean="0">
              <a:latin typeface="Georgia" pitchFamily="18" charset="0"/>
            </a:endParaRPr>
          </a:p>
          <a:p>
            <a:pPr lvl="1">
              <a:buClr>
                <a:srgbClr val="FFCB25"/>
              </a:buClr>
              <a:buFont typeface="Arial" panose="020B0604020202020204" pitchFamily="34" charset="0"/>
              <a:buChar char="•"/>
            </a:pPr>
            <a:r>
              <a:rPr lang="en-US" dirty="0" smtClean="0">
                <a:latin typeface="Georgia" pitchFamily="18" charset="0"/>
              </a:rPr>
              <a:t>PF = Postdoctoral Fellow</a:t>
            </a:r>
          </a:p>
          <a:p>
            <a:pPr marL="448056" lvl="1" indent="0">
              <a:buClr>
                <a:srgbClr val="FFCB25"/>
              </a:buClr>
              <a:buNone/>
            </a:pPr>
            <a:endParaRPr lang="en-US" dirty="0" smtClean="0">
              <a:latin typeface="Georgia" pitchFamily="18" charset="0"/>
            </a:endParaRPr>
          </a:p>
          <a:p>
            <a:pPr lvl="1">
              <a:buClr>
                <a:srgbClr val="FFCB25"/>
              </a:buClr>
              <a:buFont typeface="Arial" panose="020B0604020202020204" pitchFamily="34" charset="0"/>
              <a:buChar char="•"/>
            </a:pPr>
            <a:r>
              <a:rPr lang="en-US" dirty="0" smtClean="0">
                <a:latin typeface="Georgia" pitchFamily="18" charset="0"/>
              </a:rPr>
              <a:t>PFRA </a:t>
            </a:r>
            <a:r>
              <a:rPr lang="en-US" dirty="0">
                <a:latin typeface="Georgia" pitchFamily="18" charset="0"/>
              </a:rPr>
              <a:t>= Postdoctoral </a:t>
            </a:r>
            <a:r>
              <a:rPr lang="en-US" dirty="0" smtClean="0">
                <a:latin typeface="Georgia" pitchFamily="18" charset="0"/>
              </a:rPr>
              <a:t>Fellow Research Associate</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10</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Criteria for Appointment of PF</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8061960" cy="4525962"/>
          </a:xfrm>
        </p:spPr>
        <p:txBody>
          <a:bodyPr>
            <a:normAutofit/>
          </a:bodyPr>
          <a:lstStyle/>
          <a:p>
            <a:pPr>
              <a:buClr>
                <a:srgbClr val="FFCB25"/>
              </a:buClr>
              <a:buFont typeface="Wingdings" pitchFamily="2" charset="2"/>
              <a:buChar char="Ø"/>
            </a:pPr>
            <a:r>
              <a:rPr lang="en-US" sz="2200" dirty="0" smtClean="0">
                <a:latin typeface="Georgia" pitchFamily="18" charset="0"/>
              </a:rPr>
              <a:t>Candidate completed the doctoral degree in an appropriate field relatively recently, typically within the past five years.</a:t>
            </a:r>
          </a:p>
          <a:p>
            <a:pPr>
              <a:buClr>
                <a:srgbClr val="FFCB25"/>
              </a:buClr>
              <a:buFont typeface="Wingdings" pitchFamily="2" charset="2"/>
              <a:buChar char="Ø"/>
            </a:pPr>
            <a:r>
              <a:rPr lang="en-US" sz="2200" dirty="0" smtClean="0">
                <a:latin typeface="Georgia" pitchFamily="18" charset="0"/>
              </a:rPr>
              <a:t>Appointment involves primarily research and scholarship.</a:t>
            </a:r>
          </a:p>
          <a:p>
            <a:pPr>
              <a:buClr>
                <a:srgbClr val="FFCB25"/>
              </a:buClr>
              <a:buFont typeface="Wingdings" pitchFamily="2" charset="2"/>
              <a:buChar char="Ø"/>
            </a:pPr>
            <a:r>
              <a:rPr lang="en-US" sz="2200" dirty="0" smtClean="0">
                <a:latin typeface="Georgia" pitchFamily="18" charset="0"/>
              </a:rPr>
              <a:t>Appointment is generally viewed as preparatory for an academic and/or research career.</a:t>
            </a:r>
          </a:p>
          <a:p>
            <a:pPr>
              <a:buClr>
                <a:srgbClr val="FFCB25"/>
              </a:buClr>
              <a:buFont typeface="Wingdings" pitchFamily="2" charset="2"/>
              <a:buChar char="Ø"/>
            </a:pPr>
            <a:r>
              <a:rPr lang="en-US" sz="2200" dirty="0" smtClean="0">
                <a:latin typeface="Georgia" pitchFamily="18" charset="0"/>
              </a:rPr>
              <a:t>Appointee works under the supervision of one or more members of the University’s faculty.</a:t>
            </a:r>
          </a:p>
          <a:p>
            <a:pPr>
              <a:buClr>
                <a:srgbClr val="FFCB25"/>
              </a:buClr>
              <a:buFont typeface="Wingdings" pitchFamily="2" charset="2"/>
              <a:buChar char="Ø"/>
            </a:pPr>
            <a:r>
              <a:rPr lang="en-US" sz="2200" dirty="0" smtClean="0">
                <a:latin typeface="Georgia" pitchFamily="18" charset="0"/>
              </a:rPr>
              <a:t>Appointment is finite in length, with a limit of five years as a PF at Temple University.</a:t>
            </a:r>
          </a:p>
          <a:p>
            <a:pPr>
              <a:buClr>
                <a:srgbClr val="FFCB25"/>
              </a:buClr>
              <a:buFont typeface="Wingdings" pitchFamily="2" charset="2"/>
              <a:buChar char="Ø"/>
            </a:pPr>
            <a:r>
              <a:rPr lang="en-US" sz="2200" dirty="0">
                <a:latin typeface="Georgia" pitchFamily="18" charset="0"/>
              </a:rPr>
              <a:t>Appointment is made in accordance with the </a:t>
            </a:r>
            <a:r>
              <a:rPr lang="en-US" sz="2200" dirty="0" smtClean="0">
                <a:latin typeface="Georgia" pitchFamily="18" charset="0"/>
              </a:rPr>
              <a:t>University’s </a:t>
            </a:r>
            <a:r>
              <a:rPr lang="en-US" sz="2200" dirty="0">
                <a:latin typeface="Georgia" pitchFamily="18" charset="0"/>
              </a:rPr>
              <a:t>affirmative action policy</a:t>
            </a:r>
            <a:r>
              <a:rPr lang="en-US" sz="2200" dirty="0" smtClean="0">
                <a:latin typeface="Georgia" pitchFamily="18" charset="0"/>
              </a:rPr>
              <a:t>.</a:t>
            </a:r>
            <a:endParaRPr lang="en-US" sz="22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11</a:t>
            </a:fld>
            <a:endParaRPr lang="en-US" dirty="0">
              <a:solidFill>
                <a:srgbClr val="FFCF37"/>
              </a:solidFill>
            </a:endParaRPr>
          </a:p>
        </p:txBody>
      </p:sp>
    </p:spTree>
    <p:extLst>
      <p:ext uri="{BB962C8B-B14F-4D97-AF65-F5344CB8AC3E}">
        <p14:creationId xmlns:p14="http://schemas.microsoft.com/office/powerpoint/2010/main" val="3346304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Criteria for Appointment of PFRA</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2644" y="1504884"/>
            <a:ext cx="8229600" cy="4708842"/>
          </a:xfrm>
        </p:spPr>
        <p:txBody>
          <a:bodyPr>
            <a:normAutofit fontScale="92500" lnSpcReduction="10000"/>
          </a:bodyPr>
          <a:lstStyle/>
          <a:p>
            <a:pPr>
              <a:buClr>
                <a:srgbClr val="FFCB25"/>
              </a:buClr>
              <a:buFont typeface="Wingdings" pitchFamily="2" charset="2"/>
              <a:buChar char="Ø"/>
            </a:pPr>
            <a:r>
              <a:rPr lang="en-US" sz="2000" dirty="0" smtClean="0">
                <a:latin typeface="Georgia" pitchFamily="18" charset="0"/>
              </a:rPr>
              <a:t>Candidate completed the doctoral degree in an appropriate field relatively recently, typically within the past five years.</a:t>
            </a:r>
          </a:p>
          <a:p>
            <a:pPr>
              <a:buClr>
                <a:srgbClr val="FFCB25"/>
              </a:buClr>
              <a:buFont typeface="Wingdings" pitchFamily="2" charset="2"/>
              <a:buChar char="Ø"/>
            </a:pPr>
            <a:r>
              <a:rPr lang="en-US" sz="2000" dirty="0" smtClean="0">
                <a:latin typeface="Georgia" pitchFamily="18" charset="0"/>
              </a:rPr>
              <a:t>Appointment involves primarily research and scholarship.</a:t>
            </a:r>
          </a:p>
          <a:p>
            <a:pPr>
              <a:buClr>
                <a:srgbClr val="FFCB25"/>
              </a:buClr>
              <a:buFont typeface="Wingdings" pitchFamily="2" charset="2"/>
              <a:buChar char="Ø"/>
            </a:pPr>
            <a:r>
              <a:rPr lang="en-US" sz="2000" dirty="0" smtClean="0">
                <a:latin typeface="Georgia" pitchFamily="18" charset="0"/>
              </a:rPr>
              <a:t>Appointment is generally viewed as preparatory for an academic and/or research career.</a:t>
            </a:r>
          </a:p>
          <a:p>
            <a:pPr>
              <a:buClr>
                <a:srgbClr val="FFCB25"/>
              </a:buClr>
              <a:buFont typeface="Wingdings" pitchFamily="2" charset="2"/>
              <a:buChar char="Ø"/>
            </a:pPr>
            <a:r>
              <a:rPr lang="en-US" sz="2000" dirty="0" smtClean="0">
                <a:latin typeface="Georgia" pitchFamily="18" charset="0"/>
              </a:rPr>
              <a:t>Appointee works under the supervision of one or more members of the University’s faculty.</a:t>
            </a:r>
          </a:p>
          <a:p>
            <a:pPr>
              <a:buClr>
                <a:srgbClr val="FFCB25"/>
              </a:buClr>
              <a:buFont typeface="Wingdings" pitchFamily="2" charset="2"/>
              <a:buChar char="Ø"/>
            </a:pPr>
            <a:r>
              <a:rPr lang="en-US" sz="2000" dirty="0" smtClean="0">
                <a:latin typeface="Georgia" pitchFamily="18" charset="0"/>
              </a:rPr>
              <a:t>Appointee </a:t>
            </a:r>
            <a:r>
              <a:rPr lang="en-US" sz="2000" dirty="0">
                <a:latin typeface="Georgia" pitchFamily="18" charset="0"/>
              </a:rPr>
              <a:t>has the freedom and is expected to publish the results of </a:t>
            </a:r>
            <a:r>
              <a:rPr lang="en-US" sz="2000" dirty="0" smtClean="0">
                <a:latin typeface="Georgia" pitchFamily="18" charset="0"/>
              </a:rPr>
              <a:t>her/his </a:t>
            </a:r>
            <a:r>
              <a:rPr lang="en-US" sz="2000" dirty="0">
                <a:latin typeface="Georgia" pitchFamily="18" charset="0"/>
              </a:rPr>
              <a:t>research or </a:t>
            </a:r>
            <a:r>
              <a:rPr lang="en-US" sz="2000" dirty="0" smtClean="0">
                <a:latin typeface="Georgia" pitchFamily="18" charset="0"/>
              </a:rPr>
              <a:t>scholarship:</a:t>
            </a:r>
          </a:p>
          <a:p>
            <a:pPr lvl="1">
              <a:buClr>
                <a:srgbClr val="FFCB25"/>
              </a:buClr>
              <a:buFont typeface="Arial" panose="020B0604020202020204" pitchFamily="34" charset="0"/>
              <a:buChar char="•"/>
            </a:pPr>
            <a:r>
              <a:rPr lang="en-US" sz="1600" dirty="0" smtClean="0">
                <a:latin typeface="Georgia" pitchFamily="18" charset="0"/>
              </a:rPr>
              <a:t>to </a:t>
            </a:r>
            <a:r>
              <a:rPr lang="en-US" sz="1600" dirty="0">
                <a:latin typeface="Georgia" pitchFamily="18" charset="0"/>
              </a:rPr>
              <a:t>the extent permitted under any applicable </a:t>
            </a:r>
            <a:r>
              <a:rPr lang="en-US" sz="1600" dirty="0" smtClean="0">
                <a:latin typeface="Georgia" pitchFamily="18" charset="0"/>
              </a:rPr>
              <a:t>grant</a:t>
            </a:r>
          </a:p>
          <a:p>
            <a:pPr lvl="1">
              <a:buClr>
                <a:srgbClr val="FFCB25"/>
              </a:buClr>
              <a:buFont typeface="Arial" panose="020B0604020202020204" pitchFamily="34" charset="0"/>
              <a:buChar char="•"/>
            </a:pPr>
            <a:r>
              <a:rPr lang="en-US" sz="1600" dirty="0" smtClean="0">
                <a:latin typeface="Georgia" pitchFamily="18" charset="0"/>
              </a:rPr>
              <a:t>in </a:t>
            </a:r>
            <a:r>
              <a:rPr lang="en-US" sz="1600" dirty="0">
                <a:latin typeface="Georgia" pitchFamily="18" charset="0"/>
              </a:rPr>
              <a:t>accordance with federal, state, and local </a:t>
            </a:r>
            <a:r>
              <a:rPr lang="en-US" sz="1600" dirty="0" smtClean="0">
                <a:latin typeface="Georgia" pitchFamily="18" charset="0"/>
              </a:rPr>
              <a:t>laws</a:t>
            </a:r>
          </a:p>
          <a:p>
            <a:pPr lvl="1">
              <a:buClr>
                <a:srgbClr val="FFCB25"/>
              </a:buClr>
              <a:buFont typeface="Arial" panose="020B0604020202020204" pitchFamily="34" charset="0"/>
              <a:buChar char="•"/>
            </a:pPr>
            <a:r>
              <a:rPr lang="en-US" sz="1600" dirty="0" smtClean="0">
                <a:latin typeface="Georgia" pitchFamily="18" charset="0"/>
              </a:rPr>
              <a:t>consistent </a:t>
            </a:r>
            <a:r>
              <a:rPr lang="en-US" sz="1600" dirty="0">
                <a:latin typeface="Georgia" pitchFamily="18" charset="0"/>
              </a:rPr>
              <a:t>with university </a:t>
            </a:r>
            <a:r>
              <a:rPr lang="en-US" sz="1600" dirty="0" smtClean="0">
                <a:latin typeface="Georgia" pitchFamily="18" charset="0"/>
              </a:rPr>
              <a:t>guidelines</a:t>
            </a:r>
          </a:p>
          <a:p>
            <a:pPr>
              <a:buClr>
                <a:srgbClr val="FFCB25"/>
              </a:buClr>
              <a:buFont typeface="Wingdings" pitchFamily="2" charset="2"/>
              <a:buChar char="Ø"/>
            </a:pPr>
            <a:r>
              <a:rPr lang="en-US" sz="2000" dirty="0">
                <a:latin typeface="Georgia" pitchFamily="18" charset="0"/>
              </a:rPr>
              <a:t>Appointment is finite in length, with a limit of five years as a </a:t>
            </a:r>
            <a:r>
              <a:rPr lang="en-US" sz="2000" dirty="0" smtClean="0">
                <a:latin typeface="Georgia" pitchFamily="18" charset="0"/>
              </a:rPr>
              <a:t>PFRA at </a:t>
            </a:r>
            <a:r>
              <a:rPr lang="en-US" sz="2000" dirty="0">
                <a:latin typeface="Georgia" pitchFamily="18" charset="0"/>
              </a:rPr>
              <a:t>Temple University</a:t>
            </a:r>
            <a:r>
              <a:rPr lang="en-US" sz="2000" dirty="0" smtClean="0">
                <a:latin typeface="Georgia" pitchFamily="18" charset="0"/>
              </a:rPr>
              <a:t>.</a:t>
            </a:r>
            <a:endParaRPr lang="en-US" sz="2000" dirty="0">
              <a:latin typeface="Georgia" pitchFamily="18" charset="0"/>
            </a:endParaRPr>
          </a:p>
          <a:p>
            <a:pPr>
              <a:buClr>
                <a:srgbClr val="FFCB25"/>
              </a:buClr>
              <a:buFont typeface="Wingdings" pitchFamily="2" charset="2"/>
              <a:buChar char="Ø"/>
            </a:pPr>
            <a:r>
              <a:rPr lang="en-US" sz="2000" dirty="0" smtClean="0">
                <a:latin typeface="Georgia" pitchFamily="18" charset="0"/>
              </a:rPr>
              <a:t>Appointment </a:t>
            </a:r>
            <a:r>
              <a:rPr lang="en-US" sz="2000" dirty="0">
                <a:latin typeface="Georgia" pitchFamily="18" charset="0"/>
              </a:rPr>
              <a:t>is made in accordance with the </a:t>
            </a:r>
            <a:r>
              <a:rPr lang="en-US" sz="2000" dirty="0" smtClean="0">
                <a:latin typeface="Georgia" pitchFamily="18" charset="0"/>
              </a:rPr>
              <a:t>University’s </a:t>
            </a:r>
            <a:r>
              <a:rPr lang="en-US" sz="2000" dirty="0">
                <a:latin typeface="Georgia" pitchFamily="18" charset="0"/>
              </a:rPr>
              <a:t>affirmative action policy.</a:t>
            </a:r>
          </a:p>
          <a:p>
            <a:pPr>
              <a:buClr>
                <a:srgbClr val="FFCB25"/>
              </a:buClr>
              <a:buFont typeface="Wingdings" pitchFamily="2" charset="2"/>
              <a:buChar char="Ø"/>
            </a:pPr>
            <a:endParaRPr lang="en-US" sz="20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12</a:t>
            </a:fld>
            <a:endParaRPr lang="en-US" dirty="0">
              <a:solidFill>
                <a:srgbClr val="FFCF37"/>
              </a:solidFill>
            </a:endParaRPr>
          </a:p>
        </p:txBody>
      </p:sp>
    </p:spTree>
    <p:extLst>
      <p:ext uri="{BB962C8B-B14F-4D97-AF65-F5344CB8AC3E}">
        <p14:creationId xmlns:p14="http://schemas.microsoft.com/office/powerpoint/2010/main" val="3353350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Types of Appointment</a:t>
            </a:r>
            <a:endParaRPr lang="en-US" sz="4000" dirty="0">
              <a:solidFill>
                <a:srgbClr val="FFCF37"/>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13</a:t>
            </a:fld>
            <a:endParaRPr lang="en-US" dirty="0">
              <a:solidFill>
                <a:srgbClr val="FFCF37"/>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863574352"/>
              </p:ext>
            </p:extLst>
          </p:nvPr>
        </p:nvGraphicFramePr>
        <p:xfrm>
          <a:off x="457200" y="1600200"/>
          <a:ext cx="8312248" cy="4023360"/>
        </p:xfrm>
        <a:graphic>
          <a:graphicData uri="http://schemas.openxmlformats.org/drawingml/2006/table">
            <a:tbl>
              <a:tblPr firstRow="1" bandRow="1">
                <a:tableStyleId>{5C22544A-7EE6-4342-B048-85BDC9FD1C3A}</a:tableStyleId>
              </a:tblPr>
              <a:tblGrid>
                <a:gridCol w="1219200"/>
                <a:gridCol w="1676400"/>
                <a:gridCol w="1295400"/>
                <a:gridCol w="1066800"/>
                <a:gridCol w="1219200"/>
                <a:gridCol w="1835248"/>
              </a:tblGrid>
              <a:tr h="370840">
                <a:tc>
                  <a:txBody>
                    <a:bodyPr/>
                    <a:lstStyle/>
                    <a:p>
                      <a:pPr algn="ctr"/>
                      <a:r>
                        <a:rPr lang="en-US" sz="1500" dirty="0" smtClean="0">
                          <a:solidFill>
                            <a:schemeClr val="bg1"/>
                          </a:solidFill>
                          <a:latin typeface="Georgia" pitchFamily="18" charset="0"/>
                        </a:rPr>
                        <a:t>Title</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Compensation Source</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Initial Recipient of Funds</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Fringe Benefits</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Role at Temple U</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More</a:t>
                      </a:r>
                      <a:r>
                        <a:rPr lang="en-US" sz="1500" baseline="0" dirty="0" smtClean="0">
                          <a:solidFill>
                            <a:schemeClr val="bg1"/>
                          </a:solidFill>
                          <a:latin typeface="Georgia" pitchFamily="18" charset="0"/>
                        </a:rPr>
                        <a:t> Information</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r>
              <a:tr h="370840">
                <a:tc>
                  <a:txBody>
                    <a:bodyPr/>
                    <a:lstStyle/>
                    <a:p>
                      <a:pPr algn="l"/>
                      <a:r>
                        <a:rPr lang="en-US" sz="1500" dirty="0" smtClean="0">
                          <a:latin typeface="Georgia" pitchFamily="18" charset="0"/>
                        </a:rPr>
                        <a:t>Trainee</a:t>
                      </a:r>
                      <a:endParaRPr lang="en-US" sz="1500" dirty="0">
                        <a:latin typeface="Georgia" pitchFamily="18" charset="0"/>
                      </a:endParaRPr>
                    </a:p>
                  </a:txBody>
                  <a:tcPr/>
                </a:tc>
                <a:tc>
                  <a:txBody>
                    <a:bodyPr/>
                    <a:lstStyle/>
                    <a:p>
                      <a:pPr algn="l"/>
                      <a:r>
                        <a:rPr lang="en-US" sz="1500" dirty="0" smtClean="0">
                          <a:latin typeface="Georgia" pitchFamily="18" charset="0"/>
                        </a:rPr>
                        <a:t>Training grant or fellowship awarded by an external agency</a:t>
                      </a:r>
                      <a:endParaRPr lang="en-US" sz="1500" dirty="0">
                        <a:latin typeface="Georgia" pitchFamily="18" charset="0"/>
                      </a:endParaRPr>
                    </a:p>
                  </a:txBody>
                  <a:tcPr/>
                </a:tc>
                <a:tc>
                  <a:txBody>
                    <a:bodyPr/>
                    <a:lstStyle/>
                    <a:p>
                      <a:pPr algn="ctr"/>
                      <a:r>
                        <a:rPr lang="en-US" sz="1500" dirty="0" smtClean="0">
                          <a:latin typeface="Georgia" pitchFamily="18" charset="0"/>
                        </a:rPr>
                        <a:t>Postdoctoral Fellow directly</a:t>
                      </a:r>
                      <a:endParaRPr lang="en-US" sz="1500" dirty="0">
                        <a:latin typeface="Georgia" pitchFamily="18" charset="0"/>
                      </a:endParaRPr>
                    </a:p>
                  </a:txBody>
                  <a:tcPr/>
                </a:tc>
                <a:tc>
                  <a:txBody>
                    <a:bodyPr/>
                    <a:lstStyle/>
                    <a:p>
                      <a:pPr algn="ctr"/>
                      <a:r>
                        <a:rPr lang="en-US" sz="1500" dirty="0" smtClean="0">
                          <a:latin typeface="Georgia" pitchFamily="18" charset="0"/>
                        </a:rPr>
                        <a:t>Yes</a:t>
                      </a:r>
                      <a:endParaRPr lang="en-US" sz="1500" dirty="0">
                        <a:latin typeface="Georgia" pitchFamily="18" charset="0"/>
                      </a:endParaRPr>
                    </a:p>
                  </a:txBody>
                  <a:tcPr/>
                </a:tc>
                <a:tc>
                  <a:txBody>
                    <a:bodyPr/>
                    <a:lstStyle/>
                    <a:p>
                      <a:pPr algn="ctr"/>
                      <a:r>
                        <a:rPr lang="en-US" sz="1500" dirty="0" smtClean="0">
                          <a:latin typeface="Georgia" pitchFamily="18" charset="0"/>
                        </a:rPr>
                        <a:t>Student</a:t>
                      </a:r>
                      <a:endParaRPr lang="en-US" sz="1500" dirty="0">
                        <a:latin typeface="Georgia" pitchFamily="18" charset="0"/>
                      </a:endParaRPr>
                    </a:p>
                  </a:txBody>
                  <a:tcPr/>
                </a:tc>
                <a:tc>
                  <a:txBody>
                    <a:bodyPr/>
                    <a:lstStyle/>
                    <a:p>
                      <a:pPr algn="l"/>
                      <a:r>
                        <a:rPr lang="en-US" sz="1500" dirty="0" smtClean="0">
                          <a:latin typeface="Georgia" pitchFamily="18" charset="0"/>
                        </a:rPr>
                        <a:t>Terms of grant award prohibit compensated work to supplement the stipend</a:t>
                      </a:r>
                      <a:endParaRPr lang="en-US" sz="1500" dirty="0">
                        <a:latin typeface="Georgia" pitchFamily="18" charset="0"/>
                      </a:endParaRPr>
                    </a:p>
                  </a:txBody>
                  <a:tcPr/>
                </a:tc>
              </a:tr>
              <a:tr h="370840">
                <a:tc>
                  <a:txBody>
                    <a:bodyPr/>
                    <a:lstStyle/>
                    <a:p>
                      <a:pPr algn="l"/>
                      <a:r>
                        <a:rPr lang="en-US" sz="1500" dirty="0" smtClean="0">
                          <a:latin typeface="Georgia" pitchFamily="18" charset="0"/>
                        </a:rPr>
                        <a:t>Research Associate I</a:t>
                      </a:r>
                      <a:endParaRPr lang="en-US" sz="1500" dirty="0">
                        <a:latin typeface="Georgia" pitchFamily="18" charset="0"/>
                      </a:endParaRPr>
                    </a:p>
                  </a:txBody>
                  <a:tcPr/>
                </a:tc>
                <a:tc>
                  <a:txBody>
                    <a:bodyPr/>
                    <a:lstStyle/>
                    <a:p>
                      <a:pPr algn="l"/>
                      <a:r>
                        <a:rPr lang="en-US" sz="1500" dirty="0" smtClean="0">
                          <a:latin typeface="Georgia" pitchFamily="18" charset="0"/>
                        </a:rPr>
                        <a:t>External funds</a:t>
                      </a:r>
                      <a:endParaRPr lang="en-US" sz="1500" dirty="0">
                        <a:latin typeface="Georgia" pitchFamily="18" charset="0"/>
                      </a:endParaRPr>
                    </a:p>
                  </a:txBody>
                  <a:tcPr/>
                </a:tc>
                <a:tc>
                  <a:txBody>
                    <a:bodyPr/>
                    <a:lstStyle/>
                    <a:p>
                      <a:pPr algn="ctr"/>
                      <a:r>
                        <a:rPr lang="en-US" sz="1500" dirty="0" smtClean="0">
                          <a:latin typeface="Georgia" pitchFamily="18" charset="0"/>
                        </a:rPr>
                        <a:t>Faculty mentor/PI or unit of the University</a:t>
                      </a:r>
                      <a:endParaRPr lang="en-US" sz="1500" dirty="0">
                        <a:latin typeface="Georgia" pitchFamily="18" charset="0"/>
                      </a:endParaRPr>
                    </a:p>
                  </a:txBody>
                  <a:tcPr/>
                </a:tc>
                <a:tc>
                  <a:txBody>
                    <a:bodyPr/>
                    <a:lstStyle/>
                    <a:p>
                      <a:pPr algn="ctr"/>
                      <a:r>
                        <a:rPr lang="en-US" sz="1500" dirty="0" smtClean="0">
                          <a:latin typeface="Georgia" pitchFamily="18" charset="0"/>
                        </a:rPr>
                        <a:t>Yes</a:t>
                      </a:r>
                      <a:endParaRPr lang="en-US" sz="1500" dirty="0">
                        <a:latin typeface="Georgia" pitchFamily="18" charset="0"/>
                      </a:endParaRPr>
                    </a:p>
                  </a:txBody>
                  <a:tcPr/>
                </a:tc>
                <a:tc>
                  <a:txBody>
                    <a:bodyPr/>
                    <a:lstStyle/>
                    <a:p>
                      <a:pPr algn="ctr"/>
                      <a:r>
                        <a:rPr lang="en-US" sz="1500" dirty="0" smtClean="0">
                          <a:latin typeface="Georgia" pitchFamily="18" charset="0"/>
                        </a:rPr>
                        <a:t>Employee</a:t>
                      </a:r>
                      <a:endParaRPr lang="en-US" sz="1500" dirty="0">
                        <a:latin typeface="Georgia" pitchFamily="18" charset="0"/>
                      </a:endParaRPr>
                    </a:p>
                  </a:txBody>
                  <a:tcPr/>
                </a:tc>
                <a:tc>
                  <a:txBody>
                    <a:bodyPr/>
                    <a:lstStyle/>
                    <a:p>
                      <a:pPr algn="l"/>
                      <a:r>
                        <a:rPr lang="en-US" sz="1500" dirty="0" smtClean="0">
                          <a:latin typeface="Georgia" pitchFamily="18" charset="0"/>
                        </a:rPr>
                        <a:t>Funds earmarked</a:t>
                      </a:r>
                      <a:r>
                        <a:rPr lang="en-US" sz="1500" baseline="0" dirty="0" smtClean="0">
                          <a:latin typeface="Georgia" pitchFamily="18" charset="0"/>
                        </a:rPr>
                        <a:t> </a:t>
                      </a:r>
                      <a:r>
                        <a:rPr lang="en-US" sz="1500" dirty="0" smtClean="0">
                          <a:latin typeface="Georgia" pitchFamily="18" charset="0"/>
                        </a:rPr>
                        <a:t>for conducting research / Individual holds an H1-B visa</a:t>
                      </a:r>
                      <a:endParaRPr lang="en-US" sz="1500" dirty="0">
                        <a:latin typeface="Georgia" pitchFamily="18" charset="0"/>
                      </a:endParaRPr>
                    </a:p>
                  </a:txBody>
                  <a:tcPr/>
                </a:tc>
              </a:tr>
              <a:tr h="370840">
                <a:tc>
                  <a:txBody>
                    <a:bodyPr/>
                    <a:lstStyle/>
                    <a:p>
                      <a:pPr algn="l"/>
                      <a:r>
                        <a:rPr lang="en-US" sz="1500" dirty="0" smtClean="0">
                          <a:latin typeface="Georgia" pitchFamily="18" charset="0"/>
                        </a:rPr>
                        <a:t>Research</a:t>
                      </a:r>
                      <a:r>
                        <a:rPr lang="en-US" sz="1500" baseline="0" dirty="0" smtClean="0">
                          <a:latin typeface="Georgia" pitchFamily="18" charset="0"/>
                        </a:rPr>
                        <a:t> Associate II</a:t>
                      </a:r>
                      <a:endParaRPr lang="en-US" sz="1500" dirty="0">
                        <a:latin typeface="Georgia" pitchFamily="18" charset="0"/>
                      </a:endParaRPr>
                    </a:p>
                  </a:txBody>
                  <a:tcPr/>
                </a:tc>
                <a:tc>
                  <a:txBody>
                    <a:bodyPr/>
                    <a:lstStyle/>
                    <a:p>
                      <a:pPr algn="l"/>
                      <a:r>
                        <a:rPr lang="en-US" sz="1500" dirty="0" smtClean="0">
                          <a:latin typeface="Georgia" pitchFamily="18" charset="0"/>
                        </a:rPr>
                        <a:t>External agency, as approved by Graduate School</a:t>
                      </a:r>
                      <a:endParaRPr lang="en-US" sz="1500" dirty="0">
                        <a:latin typeface="Georgia" pitchFamily="18" charset="0"/>
                      </a:endParaRPr>
                    </a:p>
                  </a:txBody>
                  <a:tcPr/>
                </a:tc>
                <a:tc>
                  <a:txBody>
                    <a:bodyPr/>
                    <a:lstStyle/>
                    <a:p>
                      <a:pPr algn="ctr"/>
                      <a:r>
                        <a:rPr lang="en-US" sz="1500" dirty="0" smtClean="0">
                          <a:latin typeface="Georgia" pitchFamily="18" charset="0"/>
                        </a:rPr>
                        <a:t>Individual directly</a:t>
                      </a:r>
                      <a:endParaRPr lang="en-US" sz="1500" dirty="0">
                        <a:latin typeface="Georgia" pitchFamily="18" charset="0"/>
                      </a:endParaRPr>
                    </a:p>
                  </a:txBody>
                  <a:tcPr/>
                </a:tc>
                <a:tc>
                  <a:txBody>
                    <a:bodyPr/>
                    <a:lstStyle/>
                    <a:p>
                      <a:pPr algn="ctr"/>
                      <a:r>
                        <a:rPr lang="en-US" sz="1500" dirty="0" smtClean="0">
                          <a:latin typeface="Georgia" pitchFamily="18" charset="0"/>
                        </a:rPr>
                        <a:t>No</a:t>
                      </a:r>
                      <a:endParaRPr lang="en-US" sz="1500" dirty="0">
                        <a:latin typeface="Georgia" pitchFamily="18" charset="0"/>
                      </a:endParaRPr>
                    </a:p>
                  </a:txBody>
                  <a:tcPr/>
                </a:tc>
                <a:tc>
                  <a:txBody>
                    <a:bodyPr/>
                    <a:lstStyle/>
                    <a:p>
                      <a:pPr algn="ctr"/>
                      <a:r>
                        <a:rPr lang="en-US" sz="1500" i="1" dirty="0" smtClean="0">
                          <a:latin typeface="Georgia" pitchFamily="18" charset="0"/>
                        </a:rPr>
                        <a:t>Not</a:t>
                      </a:r>
                      <a:r>
                        <a:rPr lang="en-US" sz="1500" dirty="0" smtClean="0">
                          <a:latin typeface="Georgia" pitchFamily="18" charset="0"/>
                        </a:rPr>
                        <a:t> an employee</a:t>
                      </a:r>
                      <a:endParaRPr lang="en-US" sz="1500" dirty="0">
                        <a:latin typeface="Georgia" pitchFamily="18" charset="0"/>
                      </a:endParaRPr>
                    </a:p>
                  </a:txBody>
                  <a:tcPr/>
                </a:tc>
                <a:tc>
                  <a:txBody>
                    <a:bodyPr/>
                    <a:lstStyle/>
                    <a:p>
                      <a:pPr algn="l"/>
                      <a:r>
                        <a:rPr lang="en-US" sz="1500" dirty="0" smtClean="0">
                          <a:latin typeface="Georgia" pitchFamily="18" charset="0"/>
                        </a:rPr>
                        <a:t>Individual not eligible for an H1-B visa</a:t>
                      </a:r>
                      <a:endParaRPr lang="en-US" sz="1500" dirty="0">
                        <a:latin typeface="Georgia"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Term of Appointment for </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PF or PFRA</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7909560" cy="4617720"/>
          </a:xfrm>
        </p:spPr>
        <p:txBody>
          <a:bodyPr>
            <a:noAutofit/>
          </a:bodyPr>
          <a:lstStyle/>
          <a:p>
            <a:pPr lvl="0" hangingPunct="0">
              <a:buClr>
                <a:srgbClr val="FFCB25"/>
              </a:buClr>
              <a:buFont typeface="Wingdings" pitchFamily="2" charset="2"/>
              <a:buChar char="Ø"/>
            </a:pPr>
            <a:r>
              <a:rPr lang="en-US" sz="2400" dirty="0" smtClean="0">
                <a:latin typeface="Georgia" pitchFamily="18" charset="0"/>
              </a:rPr>
              <a:t>New appointments are typically made for one year and are renewable annually.</a:t>
            </a:r>
          </a:p>
          <a:p>
            <a:pPr hangingPunct="0">
              <a:buClr>
                <a:srgbClr val="FFCB25"/>
              </a:buClr>
              <a:buFont typeface="Wingdings" pitchFamily="2" charset="2"/>
              <a:buChar char="Ø"/>
            </a:pPr>
            <a:r>
              <a:rPr lang="en-US" sz="2400" dirty="0" smtClean="0">
                <a:latin typeface="Georgia" pitchFamily="18" charset="0"/>
              </a:rPr>
              <a:t>Appointment cannot be made unless the faculty mentor(s), department, and school/college have received a legally binding commitment to provide funding to support the individual for the proposed term. Evidence of the commitment includes a signed contract or award letter from the granting agency.</a:t>
            </a:r>
          </a:p>
          <a:p>
            <a:pPr lvl="0" hangingPunct="0">
              <a:buClr>
                <a:srgbClr val="FFCB25"/>
              </a:buClr>
              <a:buFont typeface="Wingdings" pitchFamily="2" charset="2"/>
              <a:buChar char="Ø"/>
            </a:pPr>
            <a:r>
              <a:rPr lang="en-US" sz="2400" dirty="0" smtClean="0">
                <a:latin typeface="Georgia" pitchFamily="18" charset="0"/>
              </a:rPr>
              <a:t>Reappointment, which is in the University’s sole discretion, is contingent on the individual’s record of achievement and for the purpose of continued career advancement.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Term of Appointment </a:t>
            </a:r>
            <a:r>
              <a:rPr lang="en-US" sz="4400" dirty="0">
                <a:solidFill>
                  <a:srgbClr val="FFCF37"/>
                </a:solidFill>
                <a:latin typeface="Georgia" pitchFamily="18" charset="0"/>
              </a:rPr>
              <a:t>for </a:t>
            </a:r>
            <a:br>
              <a:rPr lang="en-US" sz="4400" dirty="0">
                <a:solidFill>
                  <a:srgbClr val="FFCF37"/>
                </a:solidFill>
                <a:latin typeface="Georgia" pitchFamily="18" charset="0"/>
              </a:rPr>
            </a:br>
            <a:r>
              <a:rPr lang="en-US" sz="4400" dirty="0">
                <a:solidFill>
                  <a:srgbClr val="FFCF37"/>
                </a:solidFill>
                <a:latin typeface="Georgia" pitchFamily="18" charset="0"/>
              </a:rPr>
              <a:t>PF or </a:t>
            </a:r>
            <a:r>
              <a:rPr lang="en-US" sz="4400" dirty="0" smtClean="0">
                <a:solidFill>
                  <a:srgbClr val="FFCF37"/>
                </a:solidFill>
                <a:latin typeface="Georgia" pitchFamily="18" charset="0"/>
              </a:rPr>
              <a:t>PFRA </a:t>
            </a:r>
            <a:r>
              <a:rPr lang="en-US" sz="2000" dirty="0" smtClean="0">
                <a:solidFill>
                  <a:srgbClr val="FFCF37"/>
                </a:solidFill>
                <a:latin typeface="Georgia" pitchFamily="18" charset="0"/>
              </a:rPr>
              <a:t>(cont’d)</a:t>
            </a:r>
            <a:endParaRPr lang="en-US" sz="20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7909560" cy="4617720"/>
          </a:xfrm>
        </p:spPr>
        <p:txBody>
          <a:bodyPr>
            <a:noAutofit/>
          </a:bodyPr>
          <a:lstStyle/>
          <a:p>
            <a:pPr hangingPunct="0">
              <a:buClr>
                <a:srgbClr val="FFCB25"/>
              </a:buClr>
              <a:buFont typeface="Wingdings" pitchFamily="2" charset="2"/>
              <a:buChar char="Ø"/>
            </a:pPr>
            <a:r>
              <a:rPr lang="en-US" sz="2400" dirty="0" smtClean="0">
                <a:latin typeface="Georgia" pitchFamily="18" charset="0"/>
              </a:rPr>
              <a:t>Multi-year appointments are permissible, provided adequate funding is available and performance is reviewed annually.</a:t>
            </a:r>
          </a:p>
          <a:p>
            <a:pPr lvl="0" hangingPunct="0">
              <a:buClr>
                <a:srgbClr val="FFCB25"/>
              </a:buClr>
              <a:buFont typeface="Wingdings" pitchFamily="2" charset="2"/>
              <a:buChar char="Ø"/>
            </a:pPr>
            <a:r>
              <a:rPr lang="en-US" sz="2400" dirty="0" smtClean="0">
                <a:latin typeface="Georgia" pitchFamily="18" charset="0"/>
              </a:rPr>
              <a:t>PF/PFRA must provide a transcript and/or diploma certifying receipt of the doctoral degree. Candidates who have completed all requirements for the advanced degree, but have not yet received the degree, must provide documentation certifying that all requirements for the degree have been completed.</a:t>
            </a:r>
          </a:p>
          <a:p>
            <a:pPr hangingPunct="0">
              <a:buClr>
                <a:srgbClr val="FFCB25"/>
              </a:buClr>
              <a:buFont typeface="Wingdings" pitchFamily="2" charset="2"/>
              <a:buChar char="Ø"/>
            </a:pPr>
            <a:r>
              <a:rPr lang="en-US" sz="2400" dirty="0" smtClean="0">
                <a:latin typeface="Georgia" pitchFamily="18" charset="0"/>
              </a:rPr>
              <a:t>Total time spent by an individual as a PF/PFRA shall not normally exceed five years.</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Termination of Appointment for</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PF or PFRA</a:t>
            </a:r>
            <a:endParaRPr lang="en-US" sz="4000" dirty="0"/>
          </a:p>
        </p:txBody>
      </p:sp>
      <p:sp>
        <p:nvSpPr>
          <p:cNvPr id="2" name="Content Placeholder 1"/>
          <p:cNvSpPr>
            <a:spLocks noGrp="1"/>
          </p:cNvSpPr>
          <p:nvPr>
            <p:ph idx="4294967295"/>
          </p:nvPr>
        </p:nvSpPr>
        <p:spPr>
          <a:xfrm>
            <a:off x="548640" y="1554480"/>
            <a:ext cx="7833360" cy="4663440"/>
          </a:xfrm>
        </p:spPr>
        <p:txBody>
          <a:bodyPr>
            <a:normAutofit fontScale="70000" lnSpcReduction="20000"/>
          </a:bodyPr>
          <a:lstStyle/>
          <a:p>
            <a:pPr lvl="0" hangingPunct="0">
              <a:lnSpc>
                <a:spcPct val="120000"/>
              </a:lnSpc>
              <a:buClr>
                <a:srgbClr val="FFCB25"/>
              </a:buClr>
              <a:buFont typeface="Wingdings" pitchFamily="2" charset="2"/>
              <a:buChar char="Ø"/>
            </a:pPr>
            <a:r>
              <a:rPr lang="en-US" dirty="0" smtClean="0">
                <a:latin typeface="Georgia" pitchFamily="18" charset="0"/>
              </a:rPr>
              <a:t>If the PF or PFRA is not performing up to standard, the faculty mentor/PI must take the following steps prior to termination:</a:t>
            </a:r>
          </a:p>
          <a:p>
            <a:pPr lvl="1" hangingPunct="0">
              <a:buClr>
                <a:srgbClr val="FFCB25"/>
              </a:buClr>
              <a:buFont typeface="Arial" pitchFamily="34" charset="0"/>
              <a:buChar char="•"/>
            </a:pPr>
            <a:r>
              <a:rPr lang="en-US" dirty="0" smtClean="0">
                <a:latin typeface="Georgia" pitchFamily="18" charset="0"/>
              </a:rPr>
              <a:t>Provide the PF/PFRA </a:t>
            </a:r>
            <a:r>
              <a:rPr lang="en-US" dirty="0">
                <a:latin typeface="Georgia" pitchFamily="18" charset="0"/>
              </a:rPr>
              <a:t>with </a:t>
            </a:r>
            <a:r>
              <a:rPr lang="en-US" dirty="0" smtClean="0">
                <a:latin typeface="Georgia" pitchFamily="18" charset="0"/>
              </a:rPr>
              <a:t>a list of goals and objectives for the research project or scholarly work.</a:t>
            </a:r>
          </a:p>
          <a:p>
            <a:pPr lvl="1" hangingPunct="0">
              <a:buClr>
                <a:srgbClr val="FFCB25"/>
              </a:buClr>
              <a:buFont typeface="Arial" pitchFamily="34" charset="0"/>
              <a:buChar char="•"/>
            </a:pPr>
            <a:r>
              <a:rPr lang="en-US" dirty="0" smtClean="0">
                <a:latin typeface="Georgia" pitchFamily="18" charset="0"/>
              </a:rPr>
              <a:t>Discuss concerns regarding the PF’s/PFRA’s progress and performance during regularly scheduled meetings.</a:t>
            </a:r>
          </a:p>
          <a:p>
            <a:pPr lvl="1" hangingPunct="0">
              <a:buClr>
                <a:srgbClr val="FFCB25"/>
              </a:buClr>
              <a:buFont typeface="Arial" pitchFamily="34" charset="0"/>
              <a:buChar char="•"/>
            </a:pPr>
            <a:r>
              <a:rPr lang="en-US" dirty="0" smtClean="0">
                <a:latin typeface="Georgia" pitchFamily="18" charset="0"/>
              </a:rPr>
              <a:t>Reassess the PF’s/PFRA’s </a:t>
            </a:r>
            <a:r>
              <a:rPr lang="en-US" dirty="0">
                <a:latin typeface="Georgia" pitchFamily="18" charset="0"/>
              </a:rPr>
              <a:t>performance </a:t>
            </a:r>
            <a:r>
              <a:rPr lang="en-US" dirty="0" smtClean="0">
                <a:latin typeface="Georgia" pitchFamily="18" charset="0"/>
              </a:rPr>
              <a:t>on the research project or scholarly work.</a:t>
            </a:r>
          </a:p>
          <a:p>
            <a:pPr lvl="1" hangingPunct="0">
              <a:buClr>
                <a:srgbClr val="FFCB25"/>
              </a:buClr>
              <a:buFont typeface="Arial" pitchFamily="34" charset="0"/>
              <a:buChar char="•"/>
            </a:pPr>
            <a:r>
              <a:rPr lang="en-US" dirty="0" smtClean="0">
                <a:latin typeface="Georgia" pitchFamily="18" charset="0"/>
              </a:rPr>
              <a:t>Inform in writing the </a:t>
            </a:r>
            <a:r>
              <a:rPr lang="en-US" dirty="0">
                <a:latin typeface="Georgia" pitchFamily="18" charset="0"/>
              </a:rPr>
              <a:t>PF/PFRA </a:t>
            </a:r>
            <a:r>
              <a:rPr lang="en-US" dirty="0" smtClean="0">
                <a:latin typeface="Georgia" pitchFamily="18" charset="0"/>
              </a:rPr>
              <a:t>who continues to fall below expectations that s/he has a minimum of 30 days from the date of the letter to improve and meet performance expectations.</a:t>
            </a:r>
          </a:p>
          <a:p>
            <a:pPr lvl="0" hangingPunct="0">
              <a:lnSpc>
                <a:spcPct val="120000"/>
              </a:lnSpc>
              <a:buClr>
                <a:srgbClr val="FFCB25"/>
              </a:buClr>
              <a:buFont typeface="Wingdings" pitchFamily="2" charset="2"/>
              <a:buChar char="Ø"/>
            </a:pPr>
            <a:r>
              <a:rPr lang="en-US" dirty="0" smtClean="0">
                <a:latin typeface="Georgia" pitchFamily="18" charset="0"/>
              </a:rPr>
              <a:t>Multi-year appointments may be dissolved if compelling factors require termination. In the event of termination, the </a:t>
            </a:r>
            <a:r>
              <a:rPr lang="en-US" dirty="0">
                <a:latin typeface="Georgia" pitchFamily="18" charset="0"/>
              </a:rPr>
              <a:t>PF/PFRA </a:t>
            </a:r>
            <a:r>
              <a:rPr lang="en-US" dirty="0" smtClean="0">
                <a:latin typeface="Georgia" pitchFamily="18" charset="0"/>
              </a:rPr>
              <a:t>must be given three months’ notice in writing.</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16</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Departmental Termination of</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PF or PFRA</a:t>
            </a:r>
            <a:endParaRPr lang="en-US" sz="4000" dirty="0">
              <a:solidFill>
                <a:srgbClr val="FFCF37"/>
              </a:solidFill>
            </a:endParaRPr>
          </a:p>
        </p:txBody>
      </p:sp>
      <p:sp>
        <p:nvSpPr>
          <p:cNvPr id="2" name="Content Placeholder 1"/>
          <p:cNvSpPr>
            <a:spLocks noGrp="1"/>
          </p:cNvSpPr>
          <p:nvPr>
            <p:ph idx="1"/>
          </p:nvPr>
        </p:nvSpPr>
        <p:spPr>
          <a:xfrm>
            <a:off x="548640" y="1645920"/>
            <a:ext cx="8290560" cy="4525963"/>
          </a:xfrm>
        </p:spPr>
        <p:txBody>
          <a:bodyPr>
            <a:normAutofit fontScale="70000" lnSpcReduction="20000"/>
          </a:bodyPr>
          <a:lstStyle/>
          <a:p>
            <a:pPr>
              <a:lnSpc>
                <a:spcPct val="120000"/>
              </a:lnSpc>
              <a:buClr>
                <a:srgbClr val="FFCB25"/>
              </a:buClr>
              <a:buFont typeface="Wingdings" pitchFamily="2" charset="2"/>
              <a:buChar char="Ø"/>
            </a:pPr>
            <a:r>
              <a:rPr lang="en-US" dirty="0" smtClean="0">
                <a:latin typeface="Georgia" pitchFamily="18" charset="0"/>
              </a:rPr>
              <a:t>If the PF or PFRA chooses to resign from the appointment, the Business Manager obtains:</a:t>
            </a:r>
          </a:p>
          <a:p>
            <a:pPr lvl="1">
              <a:lnSpc>
                <a:spcPct val="120000"/>
              </a:lnSpc>
              <a:buClr>
                <a:srgbClr val="FFCB25"/>
              </a:buClr>
              <a:buFont typeface="Arial" pitchFamily="34" charset="0"/>
              <a:buChar char="•"/>
            </a:pPr>
            <a:r>
              <a:rPr lang="en-US" sz="2600" dirty="0" smtClean="0">
                <a:latin typeface="Georgia" pitchFamily="18" charset="0"/>
              </a:rPr>
              <a:t>A letter of resignation from the </a:t>
            </a:r>
            <a:r>
              <a:rPr lang="en-US" dirty="0" smtClean="0">
                <a:latin typeface="Georgia" pitchFamily="18" charset="0"/>
              </a:rPr>
              <a:t>PF/PFRA</a:t>
            </a:r>
            <a:endParaRPr lang="en-US" sz="2600" dirty="0" smtClean="0">
              <a:latin typeface="Georgia" pitchFamily="18" charset="0"/>
            </a:endParaRPr>
          </a:p>
          <a:p>
            <a:pPr lvl="1">
              <a:lnSpc>
                <a:spcPct val="120000"/>
              </a:lnSpc>
              <a:buClr>
                <a:srgbClr val="FFCB25"/>
              </a:buClr>
              <a:buFont typeface="Arial" pitchFamily="34" charset="0"/>
              <a:buChar char="•"/>
            </a:pPr>
            <a:r>
              <a:rPr lang="en-US" dirty="0" smtClean="0">
                <a:latin typeface="Georgia" pitchFamily="18" charset="0"/>
              </a:rPr>
              <a:t>Time/leave balance information</a:t>
            </a:r>
          </a:p>
          <a:p>
            <a:pPr lvl="1">
              <a:lnSpc>
                <a:spcPct val="120000"/>
              </a:lnSpc>
              <a:buClr>
                <a:srgbClr val="FFCB25"/>
              </a:buClr>
              <a:buFont typeface="Arial" pitchFamily="34" charset="0"/>
              <a:buChar char="•"/>
            </a:pPr>
            <a:r>
              <a:rPr lang="en-US" dirty="0" smtClean="0">
                <a:latin typeface="Georgia" pitchFamily="18" charset="0"/>
              </a:rPr>
              <a:t>An </a:t>
            </a:r>
            <a:r>
              <a:rPr lang="en-US" sz="2600" dirty="0" smtClean="0">
                <a:latin typeface="Georgia" pitchFamily="18" charset="0"/>
              </a:rPr>
              <a:t>address for forwarding mail</a:t>
            </a:r>
            <a:endParaRPr lang="en-US" dirty="0" smtClean="0">
              <a:latin typeface="Georgia" pitchFamily="18" charset="0"/>
            </a:endParaRPr>
          </a:p>
          <a:p>
            <a:pPr>
              <a:lnSpc>
                <a:spcPct val="120000"/>
              </a:lnSpc>
              <a:buClr>
                <a:srgbClr val="FFCB25"/>
              </a:buClr>
              <a:buFont typeface="Wingdings" pitchFamily="2" charset="2"/>
              <a:buChar char="Ø"/>
            </a:pPr>
            <a:r>
              <a:rPr lang="en-US" dirty="0" smtClean="0">
                <a:latin typeface="Georgia" pitchFamily="18" charset="0"/>
              </a:rPr>
              <a:t>If the faculty mentor/PI decides to not renew the appointment, the Business Manager acquires:</a:t>
            </a:r>
          </a:p>
          <a:p>
            <a:pPr lvl="1">
              <a:lnSpc>
                <a:spcPct val="120000"/>
              </a:lnSpc>
              <a:buClr>
                <a:srgbClr val="FFCB25"/>
              </a:buClr>
              <a:buFont typeface="Arial" pitchFamily="34" charset="0"/>
              <a:buChar char="•"/>
            </a:pPr>
            <a:r>
              <a:rPr lang="en-US" sz="2600" dirty="0" smtClean="0">
                <a:latin typeface="Georgia" pitchFamily="18" charset="0"/>
              </a:rPr>
              <a:t>An email/letter from the faculty mentor/PI stating that the appointment </a:t>
            </a:r>
            <a:r>
              <a:rPr lang="en-US" dirty="0" smtClean="0">
                <a:latin typeface="Georgia" pitchFamily="18" charset="0"/>
              </a:rPr>
              <a:t>will not be renewed and on what </a:t>
            </a:r>
            <a:r>
              <a:rPr lang="en-US" sz="2600" dirty="0" smtClean="0">
                <a:latin typeface="Georgia" pitchFamily="18" charset="0"/>
              </a:rPr>
              <a:t>date the appointment will end</a:t>
            </a:r>
            <a:endParaRPr lang="en-US" dirty="0" smtClean="0">
              <a:latin typeface="Georgia" pitchFamily="18" charset="0"/>
            </a:endParaRPr>
          </a:p>
          <a:p>
            <a:pPr lvl="1">
              <a:lnSpc>
                <a:spcPct val="120000"/>
              </a:lnSpc>
              <a:buClr>
                <a:srgbClr val="FFCB25"/>
              </a:buClr>
              <a:buFont typeface="Arial" pitchFamily="34" charset="0"/>
              <a:buChar char="•"/>
            </a:pPr>
            <a:r>
              <a:rPr lang="en-US" dirty="0" smtClean="0">
                <a:latin typeface="Georgia" pitchFamily="18" charset="0"/>
              </a:rPr>
              <a:t>A “Successful Completion of Training Letter” from the faculty mentor/PI</a:t>
            </a:r>
            <a:endParaRPr lang="en-US" sz="2600" dirty="0" smtClean="0">
              <a:latin typeface="Georgia" pitchFamily="18" charset="0"/>
            </a:endParaRPr>
          </a:p>
          <a:p>
            <a:pPr lvl="1">
              <a:lnSpc>
                <a:spcPct val="120000"/>
              </a:lnSpc>
              <a:buClr>
                <a:srgbClr val="FFCB25"/>
              </a:buClr>
              <a:buFont typeface="Arial" pitchFamily="34" charset="0"/>
              <a:buChar char="•"/>
            </a:pPr>
            <a:r>
              <a:rPr lang="en-US" sz="2600" dirty="0" smtClean="0">
                <a:latin typeface="Georgia" pitchFamily="18" charset="0"/>
              </a:rPr>
              <a:t>Time/leave balance information</a:t>
            </a:r>
          </a:p>
          <a:p>
            <a:pPr lvl="1">
              <a:lnSpc>
                <a:spcPct val="120000"/>
              </a:lnSpc>
              <a:buClr>
                <a:srgbClr val="FFCB25"/>
              </a:buClr>
              <a:buFont typeface="Arial" pitchFamily="34" charset="0"/>
              <a:buChar char="•"/>
            </a:pPr>
            <a:r>
              <a:rPr lang="en-US" dirty="0" smtClean="0">
                <a:latin typeface="Georgia" pitchFamily="18" charset="0"/>
              </a:rPr>
              <a:t>An address for forwarding mail</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Departmental Termination of</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PF </a:t>
            </a:r>
            <a:r>
              <a:rPr lang="en-US" sz="4000" dirty="0">
                <a:solidFill>
                  <a:srgbClr val="FFCF37"/>
                </a:solidFill>
                <a:latin typeface="Georgia" pitchFamily="18" charset="0"/>
              </a:rPr>
              <a:t>or PFRA </a:t>
            </a:r>
            <a:r>
              <a:rPr lang="en-US" sz="1800" dirty="0" smtClean="0">
                <a:solidFill>
                  <a:srgbClr val="FFCF37"/>
                </a:solidFill>
                <a:latin typeface="Georgia" pitchFamily="18" charset="0"/>
              </a:rPr>
              <a:t>(cont’d)</a:t>
            </a:r>
            <a:endParaRPr lang="en-US" sz="1800" dirty="0">
              <a:solidFill>
                <a:srgbClr val="FFCF37"/>
              </a:solidFill>
            </a:endParaRPr>
          </a:p>
        </p:txBody>
      </p:sp>
      <p:sp>
        <p:nvSpPr>
          <p:cNvPr id="2" name="Content Placeholder 1"/>
          <p:cNvSpPr>
            <a:spLocks noGrp="1"/>
          </p:cNvSpPr>
          <p:nvPr>
            <p:ph idx="1"/>
          </p:nvPr>
        </p:nvSpPr>
        <p:spPr>
          <a:xfrm>
            <a:off x="548640" y="1645920"/>
            <a:ext cx="8229600" cy="4983480"/>
          </a:xfrm>
        </p:spPr>
        <p:txBody>
          <a:bodyPr>
            <a:normAutofit fontScale="55000" lnSpcReduction="20000"/>
          </a:bodyPr>
          <a:lstStyle/>
          <a:p>
            <a:pPr>
              <a:buClr>
                <a:srgbClr val="FFCB25"/>
              </a:buClr>
              <a:buFont typeface="Wingdings" pitchFamily="2" charset="2"/>
              <a:buChar char="Ø"/>
            </a:pPr>
            <a:r>
              <a:rPr lang="en-US" sz="3600" dirty="0" smtClean="0">
                <a:latin typeface="Georgia" pitchFamily="18" charset="0"/>
              </a:rPr>
              <a:t>Business Manager emails the termination documents to:</a:t>
            </a:r>
          </a:p>
          <a:p>
            <a:pPr lvl="1">
              <a:buClr>
                <a:srgbClr val="FFCB25"/>
              </a:buClr>
              <a:buFont typeface="Arial" pitchFamily="34" charset="0"/>
              <a:buChar char="•"/>
            </a:pPr>
            <a:r>
              <a:rPr lang="en-US" sz="2900" dirty="0" err="1" smtClean="0">
                <a:latin typeface="Georgia" pitchFamily="18" charset="0"/>
              </a:rPr>
              <a:t>Felisha</a:t>
            </a:r>
            <a:r>
              <a:rPr lang="en-US" sz="2900" dirty="0" smtClean="0">
                <a:latin typeface="Georgia" pitchFamily="18" charset="0"/>
              </a:rPr>
              <a:t> Brown, Administration Specialist, HR Labor Relations</a:t>
            </a:r>
          </a:p>
          <a:p>
            <a:pPr lvl="2">
              <a:buClr>
                <a:srgbClr val="FFCB25"/>
              </a:buClr>
              <a:buFont typeface="Wingdings" pitchFamily="2" charset="2"/>
              <a:buChar char="§"/>
            </a:pPr>
            <a:r>
              <a:rPr lang="en-US" sz="2900" u="sng" dirty="0" smtClean="0">
                <a:solidFill>
                  <a:srgbClr val="FFCF37"/>
                </a:solidFill>
                <a:latin typeface="Georgia" pitchFamily="18" charset="0"/>
              </a:rPr>
              <a:t>fmbrown@temple.edu</a:t>
            </a:r>
            <a:endParaRPr lang="en-US" sz="2900" u="sng" dirty="0" smtClean="0">
              <a:solidFill>
                <a:srgbClr val="FFCF37"/>
              </a:solidFill>
              <a:latin typeface="Georgia" pitchFamily="18" charset="0"/>
              <a:hlinkClick r:id="rId2"/>
            </a:endParaRPr>
          </a:p>
          <a:p>
            <a:pPr lvl="2">
              <a:buClr>
                <a:srgbClr val="FFCB25"/>
              </a:buClr>
              <a:buFont typeface="Wingdings" pitchFamily="2" charset="2"/>
              <a:buChar char="§"/>
            </a:pPr>
            <a:r>
              <a:rPr lang="en-US" sz="2900" dirty="0" smtClean="0">
                <a:latin typeface="Georgia" pitchFamily="18" charset="0"/>
              </a:rPr>
              <a:t>215-926-2298</a:t>
            </a:r>
          </a:p>
          <a:p>
            <a:pPr lvl="1">
              <a:buClr>
                <a:srgbClr val="FFCB25"/>
              </a:buClr>
              <a:buFont typeface="Arial" pitchFamily="34" charset="0"/>
              <a:buChar char="•"/>
            </a:pPr>
            <a:r>
              <a:rPr lang="en-US" sz="2900" dirty="0" smtClean="0">
                <a:latin typeface="Georgia" pitchFamily="18" charset="0"/>
              </a:rPr>
              <a:t>Nina Marie </a:t>
            </a:r>
            <a:r>
              <a:rPr lang="en-US" sz="2900" dirty="0" err="1" smtClean="0">
                <a:latin typeface="Georgia" pitchFamily="18" charset="0"/>
              </a:rPr>
              <a:t>Campellone</a:t>
            </a:r>
            <a:r>
              <a:rPr lang="en-US" sz="2900" dirty="0" smtClean="0">
                <a:latin typeface="Georgia" pitchFamily="18" charset="0"/>
              </a:rPr>
              <a:t> , Project Manager, Postdoctoral Fellows Office</a:t>
            </a:r>
          </a:p>
          <a:p>
            <a:pPr lvl="2">
              <a:buClr>
                <a:srgbClr val="FFCB25"/>
              </a:buClr>
              <a:buFont typeface="Wingdings" pitchFamily="2" charset="2"/>
              <a:buChar char="§"/>
            </a:pPr>
            <a:r>
              <a:rPr lang="en-US" sz="2900" u="sng" dirty="0" smtClean="0">
                <a:solidFill>
                  <a:srgbClr val="FFCF37"/>
                </a:solidFill>
                <a:latin typeface="Georgia" pitchFamily="18" charset="0"/>
              </a:rPr>
              <a:t>campello@temple.edu</a:t>
            </a:r>
          </a:p>
          <a:p>
            <a:pPr lvl="2">
              <a:buClr>
                <a:srgbClr val="FFCB25"/>
              </a:buClr>
              <a:buFont typeface="Wingdings" pitchFamily="2" charset="2"/>
              <a:buChar char="§"/>
            </a:pPr>
            <a:r>
              <a:rPr lang="en-US" sz="2900" dirty="0" smtClean="0">
                <a:latin typeface="Georgia" pitchFamily="18" charset="0"/>
              </a:rPr>
              <a:t>215-204-6587</a:t>
            </a:r>
          </a:p>
          <a:p>
            <a:pPr lvl="1">
              <a:buClr>
                <a:srgbClr val="FFCB25"/>
              </a:buClr>
              <a:buFont typeface="Arial" pitchFamily="34" charset="0"/>
              <a:buChar char="•"/>
            </a:pPr>
            <a:r>
              <a:rPr lang="en-US" sz="2900" dirty="0" smtClean="0">
                <a:latin typeface="Georgia" pitchFamily="18" charset="0"/>
              </a:rPr>
              <a:t>Faculty mentor/PI</a:t>
            </a:r>
          </a:p>
          <a:p>
            <a:pPr lvl="1">
              <a:buClr>
                <a:srgbClr val="FFCB25"/>
              </a:buClr>
              <a:buFont typeface="Arial" pitchFamily="34" charset="0"/>
              <a:buChar char="•"/>
            </a:pPr>
            <a:r>
              <a:rPr lang="en-US" sz="2900" dirty="0" smtClean="0">
                <a:latin typeface="Georgia" pitchFamily="18" charset="0"/>
              </a:rPr>
              <a:t>Department Administrator(s)</a:t>
            </a:r>
          </a:p>
          <a:p>
            <a:pPr>
              <a:buClr>
                <a:srgbClr val="FFCB25"/>
              </a:buClr>
              <a:buFont typeface="Wingdings" pitchFamily="2" charset="2"/>
              <a:buChar char="Ø"/>
            </a:pPr>
            <a:r>
              <a:rPr lang="en-US" sz="3600" dirty="0" smtClean="0">
                <a:latin typeface="Georgia" pitchFamily="18" charset="0"/>
              </a:rPr>
              <a:t>For international employees, the Business Manager also emails the termination documents to the Office of International Student and Scholar Services:</a:t>
            </a:r>
            <a:endParaRPr lang="en-US" sz="3600" b="1" u="sng" dirty="0" smtClean="0">
              <a:latin typeface="Georgia" pitchFamily="18" charset="0"/>
            </a:endParaRPr>
          </a:p>
          <a:p>
            <a:pPr lvl="1">
              <a:buClr>
                <a:srgbClr val="FFCB25"/>
              </a:buClr>
              <a:buFont typeface="Arial" pitchFamily="34" charset="0"/>
              <a:buChar char="•"/>
            </a:pPr>
            <a:r>
              <a:rPr lang="en-US" sz="2900" dirty="0" smtClean="0">
                <a:latin typeface="Georgia" pitchFamily="18" charset="0"/>
              </a:rPr>
              <a:t>Sharon </a:t>
            </a:r>
            <a:r>
              <a:rPr lang="en-US" sz="2900" dirty="0" err="1" smtClean="0">
                <a:latin typeface="Georgia" pitchFamily="18" charset="0"/>
              </a:rPr>
              <a:t>Loughran</a:t>
            </a:r>
            <a:r>
              <a:rPr lang="en-US" sz="2900" dirty="0" smtClean="0">
                <a:latin typeface="Georgia" pitchFamily="18" charset="0"/>
              </a:rPr>
              <a:t>, Immigration Services Specialist</a:t>
            </a:r>
            <a:endParaRPr lang="en-US" sz="2900" b="1" dirty="0" smtClean="0">
              <a:latin typeface="Georgia" pitchFamily="18" charset="0"/>
            </a:endParaRPr>
          </a:p>
          <a:p>
            <a:pPr lvl="2">
              <a:buClr>
                <a:srgbClr val="FFCB25"/>
              </a:buClr>
              <a:buFont typeface="Wingdings" pitchFamily="2" charset="2"/>
              <a:buChar char="§"/>
            </a:pPr>
            <a:r>
              <a:rPr lang="en-US" sz="2900" u="sng" dirty="0" smtClean="0">
                <a:solidFill>
                  <a:srgbClr val="FFCF37"/>
                </a:solidFill>
                <a:latin typeface="Georgia" pitchFamily="18" charset="0"/>
              </a:rPr>
              <a:t>sharonl@temple.edu</a:t>
            </a:r>
          </a:p>
          <a:p>
            <a:pPr lvl="2">
              <a:buClr>
                <a:srgbClr val="FFCB25"/>
              </a:buClr>
              <a:buFont typeface="Wingdings" pitchFamily="2" charset="2"/>
              <a:buChar char="§"/>
            </a:pPr>
            <a:r>
              <a:rPr lang="en-US" sz="2900" dirty="0" smtClean="0">
                <a:latin typeface="Georgia" pitchFamily="18" charset="0"/>
              </a:rPr>
              <a:t>215-204-7708</a:t>
            </a:r>
          </a:p>
          <a:p>
            <a:pPr lvl="2">
              <a:buClr>
                <a:srgbClr val="FFCB25"/>
              </a:buClr>
              <a:buNone/>
            </a:pPr>
            <a:r>
              <a:rPr lang="en-US" sz="2900" dirty="0" smtClean="0">
                <a:latin typeface="Georgia" pitchFamily="18" charset="0"/>
              </a:rPr>
              <a:t>			or </a:t>
            </a:r>
          </a:p>
          <a:p>
            <a:pPr lvl="1">
              <a:buClr>
                <a:srgbClr val="FFCB25"/>
              </a:buClr>
              <a:buFont typeface="Arial" pitchFamily="34" charset="0"/>
              <a:buChar char="•"/>
            </a:pPr>
            <a:r>
              <a:rPr lang="en-US" sz="2900" dirty="0" smtClean="0">
                <a:latin typeface="Georgia" pitchFamily="18" charset="0"/>
              </a:rPr>
              <a:t>Joan McGinley, Assistant Director</a:t>
            </a:r>
            <a:endParaRPr lang="en-US" sz="2900" b="1" dirty="0" smtClean="0">
              <a:latin typeface="Georgia" pitchFamily="18" charset="0"/>
            </a:endParaRPr>
          </a:p>
          <a:p>
            <a:pPr lvl="2">
              <a:buClr>
                <a:srgbClr val="FFCB25"/>
              </a:buClr>
              <a:buFont typeface="Wingdings" pitchFamily="2" charset="2"/>
              <a:buChar char="§"/>
            </a:pPr>
            <a:r>
              <a:rPr lang="en-US" sz="2900" u="sng" dirty="0" smtClean="0">
                <a:solidFill>
                  <a:srgbClr val="FFCF37"/>
                </a:solidFill>
                <a:latin typeface="Georgia" pitchFamily="18" charset="0"/>
              </a:rPr>
              <a:t>joanw@temple.edu</a:t>
            </a:r>
          </a:p>
          <a:p>
            <a:pPr lvl="2">
              <a:buClr>
                <a:srgbClr val="FFCB25"/>
              </a:buClr>
              <a:buFont typeface="Wingdings" pitchFamily="2" charset="2"/>
              <a:buChar char="§"/>
            </a:pPr>
            <a:r>
              <a:rPr lang="en-US" sz="2900" dirty="0" smtClean="0">
                <a:latin typeface="Georgia" pitchFamily="18" charset="0"/>
              </a:rPr>
              <a:t>215-204-7708</a:t>
            </a: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PF and PFRA Account Codes</a:t>
            </a:r>
            <a:endParaRPr lang="en-US" sz="1800" dirty="0">
              <a:solidFill>
                <a:srgbClr val="FFCF37"/>
              </a:solidFill>
            </a:endParaRPr>
          </a:p>
        </p:txBody>
      </p:sp>
      <p:sp>
        <p:nvSpPr>
          <p:cNvPr id="2" name="Content Placeholder 1"/>
          <p:cNvSpPr>
            <a:spLocks noGrp="1"/>
          </p:cNvSpPr>
          <p:nvPr>
            <p:ph idx="1"/>
          </p:nvPr>
        </p:nvSpPr>
        <p:spPr>
          <a:xfrm>
            <a:off x="548640" y="1645920"/>
            <a:ext cx="8229600" cy="4450080"/>
          </a:xfrm>
        </p:spPr>
        <p:txBody>
          <a:bodyPr>
            <a:normAutofit/>
          </a:bodyPr>
          <a:lstStyle/>
          <a:p>
            <a:pPr>
              <a:buClr>
                <a:srgbClr val="FFCB25"/>
              </a:buClr>
              <a:buFont typeface="Wingdings" pitchFamily="2" charset="2"/>
              <a:buChar char="Ø"/>
            </a:pPr>
            <a:r>
              <a:rPr lang="en-US" sz="2400" dirty="0" smtClean="0">
                <a:latin typeface="Georgia" pitchFamily="18" charset="0"/>
              </a:rPr>
              <a:t>Two account codes are used for PFs and PFRAs:</a:t>
            </a:r>
          </a:p>
          <a:p>
            <a:pPr lvl="1">
              <a:buClr>
                <a:srgbClr val="FFCB25"/>
              </a:buClr>
              <a:buFont typeface="Arial" pitchFamily="34" charset="0"/>
              <a:buChar char="•"/>
            </a:pPr>
            <a:r>
              <a:rPr lang="en-US" sz="2000" dirty="0" smtClean="0">
                <a:latin typeface="Georgia" pitchFamily="18" charset="0"/>
              </a:rPr>
              <a:t>6580, which requires entry of “REG” in the “ERN TYPE” field of the postgraduate requisition.</a:t>
            </a:r>
          </a:p>
          <a:p>
            <a:pPr lvl="1">
              <a:buClr>
                <a:srgbClr val="FFCB25"/>
              </a:buClr>
              <a:buFont typeface="Arial" pitchFamily="34" charset="0"/>
              <a:buChar char="•"/>
            </a:pPr>
            <a:r>
              <a:rPr lang="en-US" sz="2000" dirty="0">
                <a:latin typeface="Georgia" pitchFamily="18" charset="0"/>
              </a:rPr>
              <a:t>6305, which requires entry of “FED” in the “ERN TYPE” field of the postgraduate </a:t>
            </a:r>
            <a:r>
              <a:rPr lang="en-US" sz="2000" dirty="0" smtClean="0">
                <a:latin typeface="Georgia" pitchFamily="18" charset="0"/>
              </a:rPr>
              <a:t>requisition.</a:t>
            </a:r>
            <a:endParaRPr lang="en-US" sz="2000" dirty="0">
              <a:latin typeface="Georgia" pitchFamily="18" charset="0"/>
            </a:endParaRPr>
          </a:p>
          <a:p>
            <a:pPr lvl="2">
              <a:buClr>
                <a:srgbClr val="FFCB25"/>
              </a:buClr>
              <a:buFont typeface="Wingdings" pitchFamily="2" charset="2"/>
              <a:buChar char="§"/>
            </a:pPr>
            <a:r>
              <a:rPr lang="en-US" sz="1800" dirty="0" smtClean="0">
                <a:latin typeface="Georgia" pitchFamily="18" charset="0"/>
              </a:rPr>
              <a:t>Training grant documentation </a:t>
            </a:r>
            <a:r>
              <a:rPr lang="en-US" sz="1800" b="1" i="1" dirty="0" smtClean="0">
                <a:latin typeface="Georgia" pitchFamily="18" charset="0"/>
              </a:rPr>
              <a:t>must</a:t>
            </a:r>
            <a:r>
              <a:rPr lang="en-US" sz="1800" dirty="0" smtClean="0">
                <a:latin typeface="Georgia" pitchFamily="18" charset="0"/>
              </a:rPr>
              <a:t> be attached to all paperwork bearing the 6305/FED account code.</a:t>
            </a:r>
          </a:p>
          <a:p>
            <a:pPr lvl="2">
              <a:buClr>
                <a:srgbClr val="FFCB25"/>
              </a:buClr>
              <a:buFont typeface="Wingdings" pitchFamily="2" charset="2"/>
              <a:buChar char="§"/>
            </a:pPr>
            <a:r>
              <a:rPr lang="en-US" sz="1800" dirty="0" smtClean="0">
                <a:latin typeface="Georgia" pitchFamily="18" charset="0"/>
              </a:rPr>
              <a:t>When multiple FOAPALs are used for the training grant stipend, </a:t>
            </a:r>
            <a:r>
              <a:rPr lang="en-US" sz="1800" b="1" i="1" dirty="0" smtClean="0">
                <a:latin typeface="Georgia" pitchFamily="18" charset="0"/>
              </a:rPr>
              <a:t>all accounts must be coded 6305</a:t>
            </a:r>
            <a:r>
              <a:rPr lang="en-US" sz="1800" dirty="0" smtClean="0">
                <a:latin typeface="Georgia" pitchFamily="18" charset="0"/>
              </a:rPr>
              <a:t>; no other code is acceptable.</a:t>
            </a:r>
          </a:p>
          <a:p>
            <a:pPr lvl="2">
              <a:buClr>
                <a:srgbClr val="FFCB25"/>
              </a:buClr>
              <a:buFont typeface="Wingdings" pitchFamily="2" charset="2"/>
              <a:buChar char="§"/>
            </a:pPr>
            <a:r>
              <a:rPr lang="en-US" sz="1800" dirty="0" smtClean="0">
                <a:latin typeface="Georgia" pitchFamily="18" charset="0"/>
              </a:rPr>
              <a:t>The “Postdoctoral Fellow-No Services are required” box must be checked on the requisition for training grants, </a:t>
            </a:r>
            <a:r>
              <a:rPr lang="en-US" sz="1800" b="1" i="1" dirty="0" smtClean="0">
                <a:latin typeface="Georgia" pitchFamily="18" charset="0"/>
              </a:rPr>
              <a:t>not </a:t>
            </a:r>
            <a:r>
              <a:rPr lang="en-US" sz="1800" dirty="0" smtClean="0">
                <a:latin typeface="Georgia" pitchFamily="18" charset="0"/>
              </a:rPr>
              <a:t>the “Postdoctoral with Benefits” box.</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19</a:t>
            </a:fld>
            <a:endParaRPr lang="en-US" dirty="0">
              <a:solidFill>
                <a:srgbClr val="FFCF37"/>
              </a:solidFill>
            </a:endParaRPr>
          </a:p>
        </p:txBody>
      </p:sp>
    </p:spTree>
    <p:extLst>
      <p:ext uri="{BB962C8B-B14F-4D97-AF65-F5344CB8AC3E}">
        <p14:creationId xmlns:p14="http://schemas.microsoft.com/office/powerpoint/2010/main" val="133977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686800" cy="1143000"/>
          </a:xfrm>
        </p:spPr>
        <p:txBody>
          <a:bodyPr>
            <a:normAutofit/>
          </a:bodyPr>
          <a:lstStyle/>
          <a:p>
            <a:r>
              <a:rPr lang="en-US" sz="4000" dirty="0" smtClean="0">
                <a:solidFill>
                  <a:srgbClr val="FFCF37"/>
                </a:solidFill>
                <a:latin typeface="Georgia" pitchFamily="18" charset="0"/>
              </a:rPr>
              <a:t>Graduate School Participants</a:t>
            </a:r>
            <a:endParaRPr lang="en-US" sz="4000" dirty="0">
              <a:solidFill>
                <a:srgbClr val="FFCF37"/>
              </a:solidFill>
              <a:latin typeface="Georgia" pitchFamily="18" charset="0"/>
            </a:endParaRPr>
          </a:p>
        </p:txBody>
      </p:sp>
      <p:sp>
        <p:nvSpPr>
          <p:cNvPr id="3" name="Content Placeholder 2"/>
          <p:cNvSpPr>
            <a:spLocks noGrp="1"/>
          </p:cNvSpPr>
          <p:nvPr>
            <p:ph idx="4294967295"/>
          </p:nvPr>
        </p:nvSpPr>
        <p:spPr>
          <a:xfrm>
            <a:off x="548640" y="1554480"/>
            <a:ext cx="8229600" cy="4678363"/>
          </a:xfrm>
        </p:spPr>
        <p:txBody>
          <a:bodyPr>
            <a:normAutofit/>
          </a:bodyPr>
          <a:lstStyle/>
          <a:p>
            <a:pPr>
              <a:buClr>
                <a:srgbClr val="FFCF37"/>
              </a:buClr>
              <a:buFont typeface="Wingdings" pitchFamily="2" charset="2"/>
              <a:buChar char="Ø"/>
            </a:pPr>
            <a:r>
              <a:rPr lang="en-US" sz="2800" b="1" dirty="0" smtClean="0">
                <a:latin typeface="Georgia" pitchFamily="18" charset="0"/>
              </a:rPr>
              <a:t>Zebulon Kendrick, Ph.D.</a:t>
            </a:r>
          </a:p>
          <a:p>
            <a:pPr lvl="1">
              <a:buClr>
                <a:srgbClr val="FFCB25"/>
              </a:buClr>
              <a:buFont typeface="Arial" pitchFamily="34" charset="0"/>
              <a:buChar char="•"/>
            </a:pPr>
            <a:r>
              <a:rPr lang="en-US" sz="2000" dirty="0" smtClean="0">
                <a:latin typeface="Georgia" pitchFamily="18" charset="0"/>
              </a:rPr>
              <a:t>Vice Provost</a:t>
            </a:r>
          </a:p>
          <a:p>
            <a:pPr lvl="1">
              <a:buClr>
                <a:srgbClr val="FFCB25"/>
              </a:buClr>
              <a:buFont typeface="Arial" pitchFamily="34" charset="0"/>
              <a:buChar char="•"/>
            </a:pPr>
            <a:r>
              <a:rPr lang="en-US" sz="2000" u="sng" dirty="0" smtClean="0">
                <a:solidFill>
                  <a:srgbClr val="FFCF37"/>
                </a:solidFill>
                <a:latin typeface="Georgia" pitchFamily="18" charset="0"/>
              </a:rPr>
              <a:t>zkend@temple.edu</a:t>
            </a:r>
          </a:p>
          <a:p>
            <a:pPr lvl="1">
              <a:buClr>
                <a:srgbClr val="FFCB25"/>
              </a:buClr>
              <a:buFont typeface="Arial" pitchFamily="34" charset="0"/>
              <a:buChar char="•"/>
            </a:pPr>
            <a:r>
              <a:rPr lang="en-US" sz="2000" dirty="0" smtClean="0">
                <a:latin typeface="Georgia" pitchFamily="18" charset="0"/>
              </a:rPr>
              <a:t>215-204-8526</a:t>
            </a:r>
            <a:endParaRPr lang="en-US" sz="2000" dirty="0" smtClean="0">
              <a:solidFill>
                <a:srgbClr val="FFCF37"/>
              </a:solidFill>
              <a:latin typeface="Georgia" pitchFamily="18" charset="0"/>
            </a:endParaRPr>
          </a:p>
          <a:p>
            <a:pPr>
              <a:buClr>
                <a:srgbClr val="FFCF37"/>
              </a:buClr>
              <a:buFont typeface="Wingdings" pitchFamily="2" charset="2"/>
              <a:buChar char="Ø"/>
            </a:pPr>
            <a:r>
              <a:rPr lang="en-US" sz="2800" b="1" dirty="0" smtClean="0">
                <a:latin typeface="Georgia" pitchFamily="18" charset="0"/>
              </a:rPr>
              <a:t>Nina Marie Campellone</a:t>
            </a:r>
          </a:p>
          <a:p>
            <a:pPr lvl="1">
              <a:buClr>
                <a:srgbClr val="FFCB25"/>
              </a:buClr>
              <a:buFont typeface="Arial" pitchFamily="34" charset="0"/>
              <a:buChar char="•"/>
            </a:pPr>
            <a:r>
              <a:rPr lang="en-US" sz="2000" dirty="0" smtClean="0">
                <a:latin typeface="Georgia" pitchFamily="18" charset="0"/>
              </a:rPr>
              <a:t>Project Manager, Postdoctoral Fellows Office</a:t>
            </a:r>
          </a:p>
          <a:p>
            <a:pPr lvl="1">
              <a:buClr>
                <a:srgbClr val="FFCB25"/>
              </a:buClr>
              <a:buFont typeface="Arial" pitchFamily="34" charset="0"/>
              <a:buChar char="•"/>
            </a:pPr>
            <a:r>
              <a:rPr lang="en-US" sz="2000" u="sng" dirty="0" smtClean="0">
                <a:solidFill>
                  <a:srgbClr val="FFCF37"/>
                </a:solidFill>
                <a:latin typeface="Georgia" pitchFamily="18" charset="0"/>
              </a:rPr>
              <a:t>campello@temple.edu</a:t>
            </a:r>
          </a:p>
          <a:p>
            <a:pPr lvl="1">
              <a:buClr>
                <a:srgbClr val="FFCB25"/>
              </a:buClr>
              <a:buFont typeface="Arial" pitchFamily="34" charset="0"/>
              <a:buChar char="•"/>
            </a:pPr>
            <a:r>
              <a:rPr lang="en-US" sz="2000" dirty="0" smtClean="0">
                <a:latin typeface="Georgia" pitchFamily="18" charset="0"/>
              </a:rPr>
              <a:t>215-204-6587</a:t>
            </a: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2</a:t>
            </a:fld>
            <a:endParaRPr lang="en-US" dirty="0">
              <a:solidFill>
                <a:srgbClr val="FFCF37"/>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smtClean="0">
                <a:solidFill>
                  <a:srgbClr val="FFCF37"/>
                </a:solidFill>
                <a:latin typeface="Georgia" pitchFamily="18" charset="0"/>
              </a:rPr>
              <a:t>PF and PFRA Benefits</a:t>
            </a:r>
            <a:endParaRPr lang="en-US" sz="4000" dirty="0"/>
          </a:p>
        </p:txBody>
      </p:sp>
      <p:sp>
        <p:nvSpPr>
          <p:cNvPr id="2" name="Content Placeholder 1"/>
          <p:cNvSpPr>
            <a:spLocks noGrp="1"/>
          </p:cNvSpPr>
          <p:nvPr>
            <p:ph idx="1"/>
          </p:nvPr>
        </p:nvSpPr>
        <p:spPr>
          <a:xfrm>
            <a:off x="507550" y="1371600"/>
            <a:ext cx="8290560" cy="4617720"/>
          </a:xfrm>
        </p:spPr>
        <p:txBody>
          <a:bodyPr>
            <a:noAutofit/>
          </a:bodyPr>
          <a:lstStyle/>
          <a:p>
            <a:pPr lvl="0" hangingPunct="0">
              <a:buClr>
                <a:srgbClr val="FFCB25"/>
              </a:buClr>
              <a:buFont typeface="Wingdings" pitchFamily="2" charset="2"/>
              <a:buChar char="Ø"/>
            </a:pPr>
            <a:r>
              <a:rPr lang="en-US" sz="2000" dirty="0" smtClean="0">
                <a:latin typeface="Georgia" pitchFamily="18" charset="0"/>
              </a:rPr>
              <a:t>Benefits eligibility begins on the first day of full-time employment.</a:t>
            </a:r>
          </a:p>
          <a:p>
            <a:pPr lvl="1">
              <a:buClr>
                <a:srgbClr val="FFCB25"/>
              </a:buClr>
              <a:buFont typeface="Arial" pitchFamily="34" charset="0"/>
              <a:buChar char="•"/>
            </a:pPr>
            <a:r>
              <a:rPr lang="en-US" sz="1600" dirty="0" smtClean="0">
                <a:latin typeface="Georgia" pitchFamily="18" charset="0"/>
              </a:rPr>
              <a:t>It can take 3-4 weeks to receive insurance cards.</a:t>
            </a:r>
          </a:p>
          <a:p>
            <a:pPr lvl="1">
              <a:buClr>
                <a:srgbClr val="FFCB25"/>
              </a:buClr>
              <a:buFont typeface="Arial" pitchFamily="34" charset="0"/>
              <a:buChar char="•"/>
            </a:pPr>
            <a:r>
              <a:rPr lang="en-US" sz="1600" dirty="0" smtClean="0">
                <a:latin typeface="Georgia" pitchFamily="18" charset="0"/>
              </a:rPr>
              <a:t>Temporary cards can be printed at </a:t>
            </a:r>
            <a:r>
              <a:rPr lang="en-US" sz="1600" dirty="0" smtClean="0">
                <a:solidFill>
                  <a:srgbClr val="FFCF37"/>
                </a:solidFill>
                <a:latin typeface="Georgia" pitchFamily="18" charset="0"/>
              </a:rPr>
              <a:t>ibxpress.com</a:t>
            </a:r>
            <a:r>
              <a:rPr lang="en-US" sz="1600" dirty="0" smtClean="0">
                <a:latin typeface="Georgia" pitchFamily="18" charset="0"/>
              </a:rPr>
              <a:t> to show proof of insurance.</a:t>
            </a:r>
          </a:p>
          <a:p>
            <a:pPr lvl="0" hangingPunct="0">
              <a:buClr>
                <a:srgbClr val="FFCB25"/>
              </a:buClr>
              <a:buFont typeface="Wingdings" pitchFamily="2" charset="2"/>
              <a:buChar char="Ø"/>
            </a:pPr>
            <a:r>
              <a:rPr lang="en-US" sz="2000" dirty="0" smtClean="0">
                <a:latin typeface="Georgia" pitchFamily="18" charset="0"/>
              </a:rPr>
              <a:t>Two options are provided for health insurance:</a:t>
            </a:r>
          </a:p>
          <a:p>
            <a:pPr lvl="1" hangingPunct="0">
              <a:buClr>
                <a:srgbClr val="FFCB25"/>
              </a:buClr>
              <a:buFont typeface="Arial" pitchFamily="34" charset="0"/>
              <a:buChar char="•"/>
            </a:pPr>
            <a:r>
              <a:rPr lang="en-US" sz="1600" b="1" dirty="0" smtClean="0">
                <a:latin typeface="Georgia" pitchFamily="18" charset="0"/>
              </a:rPr>
              <a:t>Personal Choice/Caremark CVS Prescription PPO (Preferred Provider Organization)</a:t>
            </a:r>
            <a:r>
              <a:rPr lang="en-US" sz="1600" dirty="0" smtClean="0">
                <a:latin typeface="Georgia" pitchFamily="18" charset="0"/>
              </a:rPr>
              <a:t>, which allows freedom of choice to identify your own doctors and hospitals. One need not enroll with a primary care physician nor obtain referrals for special services.</a:t>
            </a:r>
          </a:p>
          <a:p>
            <a:pPr lvl="2" hangingPunct="0">
              <a:buClr>
                <a:srgbClr val="FFCB25"/>
              </a:buClr>
              <a:buFont typeface="Wingdings" pitchFamily="2" charset="2"/>
              <a:buChar char="§"/>
            </a:pPr>
            <a:r>
              <a:rPr lang="en-US" sz="1600" dirty="0" smtClean="0">
                <a:latin typeface="Georgia" pitchFamily="18" charset="0"/>
              </a:rPr>
              <a:t>Single coverage costs $132.41* per month.</a:t>
            </a:r>
          </a:p>
          <a:p>
            <a:pPr lvl="2" hangingPunct="0">
              <a:buClr>
                <a:srgbClr val="FFCB25"/>
              </a:buClr>
              <a:buFont typeface="Wingdings" pitchFamily="2" charset="2"/>
              <a:buChar char="§"/>
            </a:pPr>
            <a:r>
              <a:rPr lang="en-US" sz="1600" dirty="0" smtClean="0">
                <a:latin typeface="Georgia" pitchFamily="18" charset="0"/>
              </a:rPr>
              <a:t>Family coverage costs $352.08* per month.</a:t>
            </a:r>
          </a:p>
          <a:p>
            <a:pPr lvl="1" hangingPunct="0">
              <a:buClr>
                <a:srgbClr val="FFCB25"/>
              </a:buClr>
              <a:buFont typeface="Arial" pitchFamily="34" charset="0"/>
              <a:buChar char="•"/>
            </a:pPr>
            <a:r>
              <a:rPr lang="en-US" sz="1600" b="1" dirty="0" smtClean="0">
                <a:latin typeface="Georgia" pitchFamily="18" charset="0"/>
              </a:rPr>
              <a:t>Keystone Health Plan/Caremark CVS Prescription HMO (Health Maintenance Organization)</a:t>
            </a:r>
            <a:r>
              <a:rPr lang="en-US" sz="1600" dirty="0" smtClean="0">
                <a:latin typeface="Georgia" pitchFamily="18" charset="0"/>
              </a:rPr>
              <a:t>, which requires selection of a primary care physician, who must perform all medical services or authorize special services with a written referral.</a:t>
            </a:r>
          </a:p>
          <a:p>
            <a:pPr lvl="2" hangingPunct="0">
              <a:buClr>
                <a:srgbClr val="FFCB25"/>
              </a:buClr>
              <a:buFont typeface="Wingdings" pitchFamily="2" charset="2"/>
              <a:buChar char="§"/>
            </a:pPr>
            <a:r>
              <a:rPr lang="en-US" sz="1600" dirty="0" smtClean="0">
                <a:latin typeface="Georgia" pitchFamily="18" charset="0"/>
              </a:rPr>
              <a:t>Single coverage costs $119.48* per month.</a:t>
            </a:r>
          </a:p>
          <a:p>
            <a:pPr lvl="2" hangingPunct="0">
              <a:buClr>
                <a:srgbClr val="FFCB25"/>
              </a:buClr>
              <a:buFont typeface="Wingdings" pitchFamily="2" charset="2"/>
              <a:buChar char="§"/>
            </a:pPr>
            <a:r>
              <a:rPr lang="en-US" sz="1600" dirty="0" smtClean="0">
                <a:latin typeface="Georgia" pitchFamily="18" charset="0"/>
              </a:rPr>
              <a:t>Family coverage costs $317.42* per month.</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20</a:t>
            </a:fld>
            <a:endParaRPr lang="en-US" dirty="0">
              <a:solidFill>
                <a:srgbClr val="FFCF37"/>
              </a:solidFill>
            </a:endParaRPr>
          </a:p>
        </p:txBody>
      </p:sp>
      <p:sp>
        <p:nvSpPr>
          <p:cNvPr id="6" name="TextBox 5"/>
          <p:cNvSpPr txBox="1"/>
          <p:nvPr/>
        </p:nvSpPr>
        <p:spPr>
          <a:xfrm>
            <a:off x="914400" y="6011893"/>
            <a:ext cx="2667000" cy="246221"/>
          </a:xfrm>
          <a:prstGeom prst="rect">
            <a:avLst/>
          </a:prstGeom>
          <a:noFill/>
        </p:spPr>
        <p:txBody>
          <a:bodyPr wrap="square" rtlCol="0">
            <a:spAutoFit/>
          </a:bodyPr>
          <a:lstStyle/>
          <a:p>
            <a:r>
              <a:rPr lang="en-US" sz="1000" dirty="0" smtClean="0">
                <a:latin typeface="Georgia" pitchFamily="18" charset="0"/>
              </a:rPr>
              <a:t>* Prices subject to change annually in July</a:t>
            </a:r>
            <a:endParaRPr lang="en-US" sz="1000" dirty="0">
              <a:latin typeface="Georgia"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a:solidFill>
                  <a:srgbClr val="FFCF37"/>
                </a:solidFill>
                <a:latin typeface="Georgia" pitchFamily="18" charset="0"/>
              </a:rPr>
              <a:t>PF and PFRA Benefits </a:t>
            </a:r>
            <a:r>
              <a:rPr lang="en-US" sz="1800" dirty="0" smtClean="0">
                <a:solidFill>
                  <a:srgbClr val="FFCF37"/>
                </a:solidFill>
                <a:latin typeface="Georgia" pitchFamily="18" charset="0"/>
              </a:rPr>
              <a:t>(cont’d)</a:t>
            </a:r>
            <a:endParaRPr lang="en-US" sz="1800" dirty="0"/>
          </a:p>
        </p:txBody>
      </p:sp>
      <p:sp>
        <p:nvSpPr>
          <p:cNvPr id="2" name="Content Placeholder 1"/>
          <p:cNvSpPr>
            <a:spLocks noGrp="1"/>
          </p:cNvSpPr>
          <p:nvPr>
            <p:ph idx="1"/>
          </p:nvPr>
        </p:nvSpPr>
        <p:spPr>
          <a:xfrm>
            <a:off x="533400" y="1417637"/>
            <a:ext cx="8061960" cy="4373563"/>
          </a:xfrm>
          <a:ln>
            <a:noFill/>
          </a:ln>
        </p:spPr>
        <p:txBody>
          <a:bodyPr>
            <a:normAutofit lnSpcReduction="10000"/>
          </a:bodyPr>
          <a:lstStyle/>
          <a:p>
            <a:pPr lvl="0" hangingPunct="0">
              <a:buClr>
                <a:srgbClr val="FFCB25"/>
              </a:buClr>
              <a:buFont typeface="Wingdings" pitchFamily="2" charset="2"/>
              <a:buChar char="Ø"/>
            </a:pPr>
            <a:r>
              <a:rPr lang="en-US" sz="2000" dirty="0" smtClean="0">
                <a:latin typeface="Georgia" pitchFamily="18" charset="0"/>
              </a:rPr>
              <a:t>Dental insurance is provided by Aetna Dental.</a:t>
            </a:r>
          </a:p>
          <a:p>
            <a:pPr lvl="1" hangingPunct="0">
              <a:buClr>
                <a:srgbClr val="FFCB25"/>
              </a:buClr>
              <a:buFont typeface="Arial" pitchFamily="34" charset="0"/>
              <a:buChar char="•"/>
            </a:pPr>
            <a:r>
              <a:rPr lang="en-US" sz="1600" dirty="0" smtClean="0">
                <a:latin typeface="Georgia" pitchFamily="18" charset="0"/>
              </a:rPr>
              <a:t>Single coverage costs $7.06* per month.</a:t>
            </a:r>
          </a:p>
          <a:p>
            <a:pPr lvl="1" hangingPunct="0">
              <a:buClr>
                <a:srgbClr val="FFCB25"/>
              </a:buClr>
              <a:buFont typeface="Arial" pitchFamily="34" charset="0"/>
              <a:buChar char="•"/>
            </a:pPr>
            <a:r>
              <a:rPr lang="en-US" sz="1600" dirty="0" smtClean="0">
                <a:latin typeface="Georgia" pitchFamily="18" charset="0"/>
              </a:rPr>
              <a:t>Family coverage costs $21.31* per month.</a:t>
            </a:r>
          </a:p>
          <a:p>
            <a:pPr>
              <a:buClr>
                <a:srgbClr val="FFCB25"/>
              </a:buClr>
              <a:buFont typeface="Wingdings" pitchFamily="2" charset="2"/>
              <a:buChar char="Ø"/>
            </a:pPr>
            <a:r>
              <a:rPr lang="en-US" sz="2000" dirty="0" smtClean="0">
                <a:latin typeface="Georgia" pitchFamily="18" charset="0"/>
              </a:rPr>
              <a:t>Vision benefits include vision evaluation and provision of eyeglasses once every two years by the Temple University Department of Ophthalmology. The eye exam is at no cost to the employee and her/his dependents.</a:t>
            </a:r>
          </a:p>
          <a:p>
            <a:pPr>
              <a:buClr>
                <a:srgbClr val="FFCB25"/>
              </a:buClr>
              <a:buFont typeface="Wingdings" pitchFamily="2" charset="2"/>
              <a:buChar char="Ø"/>
            </a:pPr>
            <a:r>
              <a:rPr lang="en-US" sz="2000" dirty="0" smtClean="0">
                <a:latin typeface="Georgia" pitchFamily="18" charset="0"/>
              </a:rPr>
              <a:t>Two weeks’ paid vacation is accrued over the course of the first year of employment.</a:t>
            </a:r>
          </a:p>
          <a:p>
            <a:pPr>
              <a:buClr>
                <a:srgbClr val="FFCB25"/>
              </a:buClr>
              <a:buFont typeface="Wingdings" pitchFamily="2" charset="2"/>
              <a:buChar char="Ø"/>
            </a:pPr>
            <a:r>
              <a:rPr lang="en-US" sz="2000" dirty="0" smtClean="0">
                <a:latin typeface="Georgia" pitchFamily="18" charset="0"/>
              </a:rPr>
              <a:t>Up to ten sick days are accrued per year and can be carried over from year to year.</a:t>
            </a:r>
          </a:p>
          <a:p>
            <a:pPr>
              <a:buClr>
                <a:srgbClr val="FFCB25"/>
              </a:buClr>
              <a:buFont typeface="Wingdings" pitchFamily="2" charset="2"/>
              <a:buChar char="Ø"/>
            </a:pPr>
            <a:r>
              <a:rPr lang="en-US" sz="2000" dirty="0" smtClean="0">
                <a:latin typeface="Georgia" pitchFamily="18" charset="0"/>
              </a:rPr>
              <a:t>Participation in a tax-deferred defined contribution pension plan is offered with 100% of allowable contributions made by the PF or PFRA.</a:t>
            </a: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21</a:t>
            </a:fld>
            <a:endParaRPr lang="en-US" dirty="0">
              <a:solidFill>
                <a:srgbClr val="FFCF37"/>
              </a:solidFill>
            </a:endParaRPr>
          </a:p>
        </p:txBody>
      </p:sp>
      <p:sp>
        <p:nvSpPr>
          <p:cNvPr id="7" name="TextBox 6"/>
          <p:cNvSpPr txBox="1"/>
          <p:nvPr/>
        </p:nvSpPr>
        <p:spPr>
          <a:xfrm>
            <a:off x="990600" y="5820489"/>
            <a:ext cx="2667000" cy="246221"/>
          </a:xfrm>
          <a:prstGeom prst="rect">
            <a:avLst/>
          </a:prstGeom>
          <a:noFill/>
        </p:spPr>
        <p:txBody>
          <a:bodyPr wrap="square" rtlCol="0">
            <a:spAutoFit/>
          </a:bodyPr>
          <a:lstStyle/>
          <a:p>
            <a:r>
              <a:rPr lang="en-US" sz="1000" dirty="0" smtClean="0">
                <a:latin typeface="Georgia" pitchFamily="18" charset="0"/>
              </a:rPr>
              <a:t>* Prices subject to change annually in July</a:t>
            </a:r>
            <a:endParaRPr lang="en-US" sz="1000" dirty="0">
              <a:latin typeface="Georgia"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a:solidFill>
                  <a:srgbClr val="FFCF37"/>
                </a:solidFill>
                <a:latin typeface="Georgia" pitchFamily="18" charset="0"/>
              </a:rPr>
              <a:t>PF and PFRA Benefits </a:t>
            </a:r>
            <a:r>
              <a:rPr lang="en-US" sz="1800" dirty="0" smtClean="0">
                <a:solidFill>
                  <a:srgbClr val="FFCF37"/>
                </a:solidFill>
                <a:latin typeface="Georgia" pitchFamily="18" charset="0"/>
              </a:rPr>
              <a:t>(cont’d)</a:t>
            </a:r>
            <a:endParaRPr lang="en-US" sz="1800" dirty="0"/>
          </a:p>
        </p:txBody>
      </p:sp>
      <p:sp>
        <p:nvSpPr>
          <p:cNvPr id="2" name="Content Placeholder 1"/>
          <p:cNvSpPr>
            <a:spLocks noGrp="1"/>
          </p:cNvSpPr>
          <p:nvPr>
            <p:ph idx="1"/>
          </p:nvPr>
        </p:nvSpPr>
        <p:spPr>
          <a:xfrm>
            <a:off x="548640" y="1554480"/>
            <a:ext cx="7604760" cy="4525963"/>
          </a:xfrm>
        </p:spPr>
        <p:txBody>
          <a:bodyPr>
            <a:normAutofit/>
          </a:bodyPr>
          <a:lstStyle/>
          <a:p>
            <a:pPr>
              <a:buClr>
                <a:srgbClr val="FFCB25"/>
              </a:buClr>
              <a:buFont typeface="Wingdings" pitchFamily="2" charset="2"/>
              <a:buChar char="Ø"/>
            </a:pPr>
            <a:r>
              <a:rPr lang="en-US" sz="2200" dirty="0" smtClean="0">
                <a:latin typeface="Georgia" pitchFamily="18" charset="0"/>
              </a:rPr>
              <a:t>Other benefits include:</a:t>
            </a:r>
          </a:p>
          <a:p>
            <a:pPr lvl="1">
              <a:buClr>
                <a:srgbClr val="FFCB25"/>
              </a:buClr>
              <a:buFont typeface="Arial" pitchFamily="34" charset="0"/>
              <a:buChar char="•"/>
            </a:pPr>
            <a:r>
              <a:rPr lang="en-US" sz="1800" dirty="0" smtClean="0">
                <a:latin typeface="Georgia" pitchFamily="18" charset="0"/>
              </a:rPr>
              <a:t>University ID card</a:t>
            </a:r>
          </a:p>
          <a:p>
            <a:pPr lvl="1">
              <a:buClr>
                <a:srgbClr val="FFCB25"/>
              </a:buClr>
              <a:buFont typeface="Arial" pitchFamily="34" charset="0"/>
              <a:buChar char="•"/>
            </a:pPr>
            <a:r>
              <a:rPr lang="en-US" sz="1800" dirty="0" smtClean="0">
                <a:latin typeface="Georgia" pitchFamily="18" charset="0"/>
              </a:rPr>
              <a:t>Email account provided by the University</a:t>
            </a:r>
          </a:p>
          <a:p>
            <a:pPr lvl="1">
              <a:buClr>
                <a:srgbClr val="FFCB25"/>
              </a:buClr>
              <a:buFont typeface="Arial" pitchFamily="34" charset="0"/>
              <a:buChar char="•"/>
            </a:pPr>
            <a:r>
              <a:rPr lang="en-US" sz="1800" dirty="0" smtClean="0">
                <a:latin typeface="Georgia" pitchFamily="18" charset="0"/>
              </a:rPr>
              <a:t>Access to University recreational facilities at the same cost as persons of similar status, i.e., student or employee</a:t>
            </a:r>
          </a:p>
          <a:p>
            <a:pPr lvl="1">
              <a:buClr>
                <a:srgbClr val="FFCB25"/>
              </a:buClr>
              <a:buFont typeface="Arial" pitchFamily="34" charset="0"/>
              <a:buChar char="•"/>
            </a:pPr>
            <a:r>
              <a:rPr lang="en-US" sz="1800" dirty="0" smtClean="0">
                <a:latin typeface="Georgia" pitchFamily="18" charset="0"/>
              </a:rPr>
              <a:t>Access to parking at the rate of persons of similar status, i.e., student or employee</a:t>
            </a:r>
          </a:p>
          <a:p>
            <a:pPr lvl="1">
              <a:buClr>
                <a:srgbClr val="FFCB25"/>
              </a:buClr>
              <a:buFont typeface="Arial" pitchFamily="34" charset="0"/>
              <a:buChar char="•"/>
            </a:pPr>
            <a:r>
              <a:rPr lang="en-US" sz="1800" dirty="0" smtClean="0">
                <a:latin typeface="Georgia" pitchFamily="18" charset="0"/>
              </a:rPr>
              <a:t>Opportunity to audit lecture courses without charge, provided prior permission has been obtained from the course instructor and the faculty mentor/PI</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22</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Flow Chart for Hiring a</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PF or PFRA</a:t>
            </a:r>
            <a:endParaRPr lang="en-US" sz="4000" dirty="0">
              <a:solidFill>
                <a:srgbClr val="FFCF37"/>
              </a:solidFill>
            </a:endParaRPr>
          </a:p>
        </p:txBody>
      </p:sp>
      <p:sp>
        <p:nvSpPr>
          <p:cNvPr id="2" name="Content Placeholder 1"/>
          <p:cNvSpPr>
            <a:spLocks noGrp="1"/>
          </p:cNvSpPr>
          <p:nvPr>
            <p:ph idx="1"/>
          </p:nvPr>
        </p:nvSpPr>
        <p:spPr>
          <a:xfrm>
            <a:off x="548640" y="1645920"/>
            <a:ext cx="7467600" cy="4525963"/>
          </a:xfrm>
        </p:spPr>
        <p:txBody>
          <a:bodyPr>
            <a:normAutofit/>
          </a:bodyPr>
          <a:lstStyle/>
          <a:p>
            <a:pPr>
              <a:buClr>
                <a:srgbClr val="FFCB25"/>
              </a:buClr>
              <a:buFont typeface="Wingdings" pitchFamily="2" charset="2"/>
              <a:buChar char="Ø"/>
            </a:pPr>
            <a:r>
              <a:rPr lang="en-US" dirty="0" smtClean="0">
                <a:latin typeface="Georgia" pitchFamily="18" charset="0"/>
              </a:rPr>
              <a:t>Appointment of candidate</a:t>
            </a:r>
          </a:p>
          <a:p>
            <a:pPr lvl="1">
              <a:buClr>
                <a:srgbClr val="FFCB25"/>
              </a:buClr>
              <a:buFont typeface="Arial" pitchFamily="34" charset="0"/>
              <a:buChar char="•"/>
            </a:pPr>
            <a:r>
              <a:rPr lang="en-US" dirty="0" smtClean="0">
                <a:latin typeface="Georgia" pitchFamily="18" charset="0"/>
              </a:rPr>
              <a:t>International</a:t>
            </a:r>
          </a:p>
          <a:p>
            <a:pPr lvl="1">
              <a:buClr>
                <a:srgbClr val="FFCB25"/>
              </a:buClr>
              <a:buFont typeface="Arial" pitchFamily="34" charset="0"/>
              <a:buChar char="•"/>
            </a:pPr>
            <a:r>
              <a:rPr lang="en-US" dirty="0" smtClean="0">
                <a:latin typeface="Georgia" pitchFamily="18" charset="0"/>
              </a:rPr>
              <a:t>Domestic</a:t>
            </a:r>
          </a:p>
          <a:p>
            <a:pPr>
              <a:buClr>
                <a:srgbClr val="FFCB25"/>
              </a:buClr>
              <a:buFont typeface="Wingdings" pitchFamily="2" charset="2"/>
              <a:buChar char="Ø"/>
            </a:pPr>
            <a:r>
              <a:rPr lang="en-US" dirty="0" smtClean="0">
                <a:latin typeface="Georgia" pitchFamily="18" charset="0"/>
              </a:rPr>
              <a:t>Reappointment of candidate</a:t>
            </a:r>
          </a:p>
          <a:p>
            <a:pPr lvl="1">
              <a:buClr>
                <a:srgbClr val="FFCB25"/>
              </a:buClr>
              <a:buFont typeface="Arial" pitchFamily="34" charset="0"/>
              <a:buChar char="•"/>
            </a:pPr>
            <a:r>
              <a:rPr lang="en-US" dirty="0" smtClean="0">
                <a:latin typeface="Georgia" pitchFamily="18" charset="0"/>
              </a:rPr>
              <a:t>International</a:t>
            </a:r>
          </a:p>
          <a:p>
            <a:pPr lvl="1">
              <a:buClr>
                <a:srgbClr val="FFCB25"/>
              </a:buClr>
              <a:buFont typeface="Arial" pitchFamily="34" charset="0"/>
              <a:buChar char="•"/>
            </a:pPr>
            <a:r>
              <a:rPr lang="en-US" dirty="0" smtClean="0">
                <a:latin typeface="Georgia" pitchFamily="18" charset="0"/>
              </a:rPr>
              <a:t>Domestic</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23</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1: Appointment of International PF or PFRA</a:t>
            </a:r>
            <a:endParaRPr lang="en-US" sz="4400" dirty="0">
              <a:solidFill>
                <a:srgbClr val="FFCF37"/>
              </a:solidFill>
              <a:latin typeface="Georgia" pitchFamily="18" charset="0"/>
            </a:endParaRPr>
          </a:p>
        </p:txBody>
      </p:sp>
      <p:sp>
        <p:nvSpPr>
          <p:cNvPr id="19" name="Flowchart: Alternate Process 18"/>
          <p:cNvSpPr/>
          <p:nvPr/>
        </p:nvSpPr>
        <p:spPr>
          <a:xfrm>
            <a:off x="304801" y="1828800"/>
            <a:ext cx="2286000" cy="2286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PCN; gets approvals; and forwards appointment letter, requisition, CV, credentials, job description, “D</a:t>
            </a:r>
            <a:r>
              <a:rPr lang="en-US" sz="900" b="1" dirty="0" smtClean="0">
                <a:solidFill>
                  <a:schemeClr val="bg1"/>
                </a:solidFill>
                <a:latin typeface="Georgia" pitchFamily="18" charset="0"/>
              </a:rPr>
              <a:t>epartmental Documentation of Requirements for PF, PFRA, and VRS Appointments” form, </a:t>
            </a:r>
            <a:r>
              <a:rPr lang="en-US" sz="900" b="1" dirty="0" smtClean="0">
                <a:ln w="11430"/>
                <a:solidFill>
                  <a:schemeClr val="bg1"/>
                </a:solidFill>
                <a:latin typeface="Georgia" pitchFamily="18" charset="0"/>
              </a:rPr>
              <a:t>transcripts, and copy of doctoral diploma/certificate to the Postdoctoral Fellows Office (PFO)</a:t>
            </a:r>
            <a:endParaRPr lang="en-US" sz="900" b="1" dirty="0">
              <a:ln w="11430"/>
              <a:solidFill>
                <a:schemeClr val="bg1"/>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647765"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PF/PFRA Candidate </a:t>
            </a:r>
            <a:endParaRPr lang="en-US" sz="900" dirty="0">
              <a:solidFill>
                <a:schemeClr val="bg1"/>
              </a:solidFill>
              <a:latin typeface="Georgia" pitchFamily="18" charset="0"/>
            </a:endParaRPr>
          </a:p>
        </p:txBody>
      </p:sp>
      <p:sp>
        <p:nvSpPr>
          <p:cNvPr id="24" name="Flowchart: Alternate Process 23"/>
          <p:cNvSpPr/>
          <p:nvPr/>
        </p:nvSpPr>
        <p:spPr>
          <a:xfrm>
            <a:off x="4876800" y="2590800"/>
            <a:ext cx="1447800" cy="1066800"/>
          </a:xfrm>
          <a:prstGeom prst="flowChartAlternateProcess">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credentials and approval from PFO to process the visa application</a:t>
            </a:r>
            <a:endParaRPr lang="en-US" sz="900" b="1"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PF/PFRA </a:t>
            </a:r>
            <a:r>
              <a:rPr lang="en-US" sz="900" b="1" dirty="0" smtClean="0">
                <a:solidFill>
                  <a:schemeClr val="bg1"/>
                </a:solidFill>
                <a:latin typeface="Georgia" pitchFamily="18" charset="0"/>
              </a:rPr>
              <a:t>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ISSS,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26" idx="0"/>
          </p:cNvCxnSpPr>
          <p:nvPr/>
        </p:nvCxnSpPr>
        <p:spPr>
          <a:xfrm rot="5400000" flipH="1" flipV="1">
            <a:off x="5049044" y="4209256"/>
            <a:ext cx="1143000" cy="396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2: Appointment of Domestic Postdoctoral Fellow</a:t>
            </a:r>
            <a:endParaRPr lang="en-US" sz="4400" dirty="0">
              <a:solidFill>
                <a:srgbClr val="FFCF37"/>
              </a:solidFill>
              <a:latin typeface="Georgia" pitchFamily="18" charset="0"/>
            </a:endParaRPr>
          </a:p>
        </p:txBody>
      </p:sp>
      <p:sp>
        <p:nvSpPr>
          <p:cNvPr id="19" name="Flowchart: Alternate Process 18"/>
          <p:cNvSpPr/>
          <p:nvPr/>
        </p:nvSpPr>
        <p:spPr>
          <a:xfrm>
            <a:off x="304801" y="1828800"/>
            <a:ext cx="2286000" cy="2286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PCN; gets approvals; and forwards appointment letter, requisition, CV, credentials, job description, “D</a:t>
            </a:r>
            <a:r>
              <a:rPr lang="en-US" sz="900" b="1" dirty="0" smtClean="0">
                <a:solidFill>
                  <a:schemeClr val="bg1"/>
                </a:solidFill>
                <a:latin typeface="Georgia" pitchFamily="18" charset="0"/>
              </a:rPr>
              <a:t>epartmental Documentation </a:t>
            </a:r>
            <a:r>
              <a:rPr lang="en-US" sz="900" b="1" dirty="0">
                <a:solidFill>
                  <a:schemeClr val="bg1"/>
                </a:solidFill>
                <a:latin typeface="Georgia" pitchFamily="18" charset="0"/>
              </a:rPr>
              <a:t>of </a:t>
            </a:r>
            <a:r>
              <a:rPr lang="en-US" sz="900" b="1" dirty="0" smtClean="0">
                <a:solidFill>
                  <a:schemeClr val="bg1"/>
                </a:solidFill>
                <a:latin typeface="Georgia" pitchFamily="18" charset="0"/>
              </a:rPr>
              <a:t>Requirements for PF, PFRA, and VRS Appointments” form, </a:t>
            </a:r>
            <a:r>
              <a:rPr lang="en-US" sz="900" b="1" dirty="0" smtClean="0">
                <a:ln w="11430"/>
                <a:solidFill>
                  <a:schemeClr val="bg1"/>
                </a:solidFill>
                <a:latin typeface="Georgia" pitchFamily="18" charset="0"/>
              </a:rPr>
              <a:t>transcripts, and copy of doctoral diploma/certificate to the Postdoctoral Fellows Office (PFO)</a:t>
            </a:r>
            <a:endParaRPr lang="en-US" sz="900" b="1" dirty="0">
              <a:ln w="11430"/>
              <a:solidFill>
                <a:schemeClr val="bg1"/>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647765"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25</a:t>
            </a:fld>
            <a:endParaRPr lang="en-US" dirty="0">
              <a:solidFill>
                <a:srgbClr val="FFCF37"/>
              </a:solidFill>
            </a:endParaRPr>
          </a:p>
        </p:txBody>
      </p:sp>
    </p:spTree>
    <p:extLst>
      <p:ext uri="{BB962C8B-B14F-4D97-AF65-F5344CB8AC3E}">
        <p14:creationId xmlns:p14="http://schemas.microsoft.com/office/powerpoint/2010/main" val="13190291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3: Reappointment of International </a:t>
            </a:r>
            <a:r>
              <a:rPr lang="en-US" sz="4400" dirty="0">
                <a:solidFill>
                  <a:srgbClr val="FFCF37"/>
                </a:solidFill>
                <a:latin typeface="Georgia" pitchFamily="18" charset="0"/>
              </a:rPr>
              <a:t>PF or PFRA</a:t>
            </a:r>
          </a:p>
        </p:txBody>
      </p:sp>
      <p:sp>
        <p:nvSpPr>
          <p:cNvPr id="19" name="Flowchart: Alternate Process 18"/>
          <p:cNvSpPr/>
          <p:nvPr/>
        </p:nvSpPr>
        <p:spPr>
          <a:xfrm>
            <a:off x="457200" y="1752600"/>
            <a:ext cx="2057400" cy="23622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updates PCN; gets approvals; and forwards reappointment letter, requisition, updated CV, job description, “D</a:t>
            </a:r>
            <a:r>
              <a:rPr lang="en-US" sz="900" b="1" dirty="0" smtClean="0">
                <a:solidFill>
                  <a:schemeClr val="bg1"/>
                </a:solidFill>
                <a:latin typeface="Georgia" pitchFamily="18" charset="0"/>
              </a:rPr>
              <a:t>epartmental Documentation </a:t>
            </a:r>
            <a:r>
              <a:rPr lang="en-US" sz="900" b="1" dirty="0">
                <a:solidFill>
                  <a:schemeClr val="bg1"/>
                </a:solidFill>
                <a:latin typeface="Georgia" pitchFamily="18" charset="0"/>
              </a:rPr>
              <a:t>of </a:t>
            </a:r>
            <a:r>
              <a:rPr lang="en-US" sz="900" b="1" dirty="0" smtClean="0">
                <a:solidFill>
                  <a:schemeClr val="bg1"/>
                </a:solidFill>
                <a:latin typeface="Georgia" pitchFamily="18" charset="0"/>
              </a:rPr>
              <a:t>Requirements for PF, PFRA, and VRS Appointments” form, </a:t>
            </a:r>
            <a:r>
              <a:rPr lang="en-US" sz="900" b="1" dirty="0" smtClean="0">
                <a:ln w="11430"/>
                <a:solidFill>
                  <a:schemeClr val="bg1"/>
                </a:solidFill>
                <a:latin typeface="Georgia" pitchFamily="18" charset="0"/>
              </a:rPr>
              <a:t>and progress evaluation to the Postdoctoral Fellows Office (PFO)</a:t>
            </a:r>
            <a:endParaRPr lang="en-US" sz="900" b="1" dirty="0">
              <a:ln w="11430"/>
              <a:solidFill>
                <a:schemeClr val="bg1"/>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647765"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a:t>
            </a:r>
            <a:r>
              <a:rPr lang="en-US" sz="900" b="1" dirty="0">
                <a:solidFill>
                  <a:schemeClr val="bg1"/>
                </a:solidFill>
                <a:latin typeface="Georgia" pitchFamily="18" charset="0"/>
              </a:rPr>
              <a:t>PF/PFRA Candidate </a:t>
            </a:r>
            <a:endParaRPr lang="en-US" sz="900" dirty="0">
              <a:solidFill>
                <a:schemeClr val="bg1"/>
              </a:solidFill>
              <a:latin typeface="Georgia" pitchFamily="18" charset="0"/>
            </a:endParaRPr>
          </a:p>
        </p:txBody>
      </p:sp>
      <p:sp>
        <p:nvSpPr>
          <p:cNvPr id="24" name="Flowchart: Alternate Process 23"/>
          <p:cNvSpPr/>
          <p:nvPr/>
        </p:nvSpPr>
        <p:spPr>
          <a:xfrm>
            <a:off x="4876800" y="2590800"/>
            <a:ext cx="1295400" cy="1066800"/>
          </a:xfrm>
          <a:prstGeom prst="flowChartAlternateProcess">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documents and processes the visa extension application</a:t>
            </a:r>
            <a:endParaRPr lang="en-US" sz="900" b="1"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PF/PFRA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26</a:t>
            </a:fld>
            <a:endParaRPr lang="en-US" dirty="0">
              <a:solidFill>
                <a:srgbClr val="FFCF37"/>
              </a:solidFill>
            </a:endParaRPr>
          </a:p>
        </p:txBody>
      </p:sp>
      <p:cxnSp>
        <p:nvCxnSpPr>
          <p:cNvPr id="23" name="Straight Arrow Connector 22"/>
          <p:cNvCxnSpPr/>
          <p:nvPr/>
        </p:nvCxnSpPr>
        <p:spPr>
          <a:xfrm>
            <a:off x="4236720" y="3025698"/>
            <a:ext cx="64008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2585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4: Reappointment of Domestic </a:t>
            </a:r>
            <a:r>
              <a:rPr lang="en-US" sz="4400" dirty="0">
                <a:solidFill>
                  <a:srgbClr val="FFCF37"/>
                </a:solidFill>
                <a:latin typeface="Georgia" pitchFamily="18" charset="0"/>
              </a:rPr>
              <a:t>Postdoctoral Fellow</a:t>
            </a: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647765"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27</a:t>
            </a:fld>
            <a:endParaRPr lang="en-US" dirty="0">
              <a:solidFill>
                <a:srgbClr val="FFCF37"/>
              </a:solidFill>
            </a:endParaRPr>
          </a:p>
        </p:txBody>
      </p:sp>
      <p:sp>
        <p:nvSpPr>
          <p:cNvPr id="23" name="Flowchart: Alternate Process 22"/>
          <p:cNvSpPr/>
          <p:nvPr/>
        </p:nvSpPr>
        <p:spPr>
          <a:xfrm>
            <a:off x="457200" y="1752600"/>
            <a:ext cx="2057400" cy="23622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updates PCN; gets approvals; and forwards reappointment letter, requisition, updated CV, job description, “D</a:t>
            </a:r>
            <a:r>
              <a:rPr lang="en-US" sz="900" b="1" dirty="0" smtClean="0">
                <a:solidFill>
                  <a:schemeClr val="bg1"/>
                </a:solidFill>
                <a:latin typeface="Georgia" pitchFamily="18" charset="0"/>
              </a:rPr>
              <a:t>epartmental Documentation </a:t>
            </a:r>
            <a:r>
              <a:rPr lang="en-US" sz="900" b="1" dirty="0">
                <a:solidFill>
                  <a:schemeClr val="bg1"/>
                </a:solidFill>
                <a:latin typeface="Georgia" pitchFamily="18" charset="0"/>
              </a:rPr>
              <a:t>of </a:t>
            </a:r>
            <a:r>
              <a:rPr lang="en-US" sz="900" b="1" dirty="0" smtClean="0">
                <a:solidFill>
                  <a:schemeClr val="bg1"/>
                </a:solidFill>
                <a:latin typeface="Georgia" pitchFamily="18" charset="0"/>
              </a:rPr>
              <a:t>Requirements for PF, PFRA, and VRS Appointments” form, </a:t>
            </a:r>
            <a:r>
              <a:rPr lang="en-US" sz="900" b="1" dirty="0" smtClean="0">
                <a:ln w="11430"/>
                <a:solidFill>
                  <a:schemeClr val="bg1"/>
                </a:solidFill>
                <a:latin typeface="Georgia" pitchFamily="18" charset="0"/>
              </a:rPr>
              <a:t>and progress evaluation to the Postdoctoral Fellows Office (PFO)</a:t>
            </a:r>
            <a:endParaRPr lang="en-US" sz="900" b="1" dirty="0">
              <a:ln w="11430"/>
              <a:solidFill>
                <a:schemeClr val="bg1"/>
              </a:solidFill>
              <a:latin typeface="Georgia" pitchFamily="18" charset="0"/>
            </a:endParaRPr>
          </a:p>
        </p:txBody>
      </p:sp>
    </p:spTree>
    <p:extLst>
      <p:ext uri="{BB962C8B-B14F-4D97-AF65-F5344CB8AC3E}">
        <p14:creationId xmlns:p14="http://schemas.microsoft.com/office/powerpoint/2010/main" val="454865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Overview of Steps Required to </a:t>
            </a:r>
            <a:br>
              <a:rPr lang="en-US" sz="4000" dirty="0" smtClean="0">
                <a:solidFill>
                  <a:srgbClr val="FFCF37"/>
                </a:solidFill>
                <a:latin typeface="Georgia" pitchFamily="18" charset="0"/>
              </a:rPr>
            </a:br>
            <a:r>
              <a:rPr lang="en-US" sz="4000" dirty="0" smtClean="0">
                <a:solidFill>
                  <a:srgbClr val="FFCF37"/>
                </a:solidFill>
                <a:latin typeface="Georgia" pitchFamily="18" charset="0"/>
              </a:rPr>
              <a:t>Hire a PF or PFRA</a:t>
            </a:r>
            <a:endParaRPr lang="en-US" sz="4000" dirty="0">
              <a:solidFill>
                <a:srgbClr val="FFCF37"/>
              </a:solidFill>
            </a:endParaRPr>
          </a:p>
        </p:txBody>
      </p:sp>
      <p:sp>
        <p:nvSpPr>
          <p:cNvPr id="2" name="Content Placeholder 1"/>
          <p:cNvSpPr>
            <a:spLocks noGrp="1"/>
          </p:cNvSpPr>
          <p:nvPr>
            <p:ph idx="1"/>
          </p:nvPr>
        </p:nvSpPr>
        <p:spPr>
          <a:xfrm>
            <a:off x="548640" y="1645920"/>
            <a:ext cx="8138160" cy="4525963"/>
          </a:xfrm>
        </p:spPr>
        <p:txBody>
          <a:bodyPr>
            <a:normAutofit/>
          </a:bodyPr>
          <a:lstStyle/>
          <a:p>
            <a:pPr marL="365760" indent="-365760">
              <a:buClr>
                <a:srgbClr val="FFCB25"/>
              </a:buClr>
              <a:buFont typeface="+mj-lt"/>
              <a:buAutoNum type="arabicPeriod"/>
            </a:pPr>
            <a:r>
              <a:rPr lang="en-US" sz="2400" dirty="0" smtClean="0">
                <a:latin typeface="Georgia" pitchFamily="18" charset="0"/>
              </a:rPr>
              <a:t>Business Manager initiates the process.</a:t>
            </a:r>
          </a:p>
          <a:p>
            <a:pPr marL="365760" indent="-365760">
              <a:buClr>
                <a:srgbClr val="FFCB25"/>
              </a:buClr>
              <a:buFont typeface="+mj-lt"/>
              <a:buAutoNum type="arabicPeriod"/>
            </a:pPr>
            <a:r>
              <a:rPr lang="en-US" sz="2400" dirty="0" smtClean="0">
                <a:latin typeface="Georgia" pitchFamily="18" charset="0"/>
              </a:rPr>
              <a:t>Postdoctoral Fellows Office reviews documents and advances the process.</a:t>
            </a:r>
          </a:p>
          <a:p>
            <a:pPr marL="365760" indent="-365760">
              <a:buClr>
                <a:srgbClr val="FFCB25"/>
              </a:buClr>
              <a:buFont typeface="+mj-lt"/>
              <a:buAutoNum type="arabicPeriod"/>
            </a:pPr>
            <a:r>
              <a:rPr lang="en-US" sz="2400" dirty="0" smtClean="0">
                <a:latin typeface="Georgia" pitchFamily="18" charset="0"/>
              </a:rPr>
              <a:t>Business Manager mails the candidate’s letter of appointment/reappointment and follows up with ISSS, if candidate is a foreign national.</a:t>
            </a:r>
          </a:p>
          <a:p>
            <a:pPr marL="365760" indent="-365760">
              <a:buClr>
                <a:srgbClr val="FFCB25"/>
              </a:buClr>
              <a:buFont typeface="+mj-lt"/>
              <a:buAutoNum type="arabicPeriod"/>
            </a:pPr>
            <a:r>
              <a:rPr lang="en-US" sz="2400" dirty="0" smtClean="0">
                <a:latin typeface="Georgia" pitchFamily="18" charset="0"/>
              </a:rPr>
              <a:t>Business Manager engages in further follow-up on behalf of and with the </a:t>
            </a:r>
            <a:r>
              <a:rPr lang="en-US" sz="2400" dirty="0">
                <a:latin typeface="Georgia" pitchFamily="18" charset="0"/>
              </a:rPr>
              <a:t>PF/PFRA </a:t>
            </a:r>
            <a:r>
              <a:rPr lang="en-US" sz="2400" dirty="0" smtClean="0">
                <a:latin typeface="Georgia" pitchFamily="18" charset="0"/>
              </a:rPr>
              <a:t>candidate.</a:t>
            </a:r>
          </a:p>
          <a:p>
            <a:pPr marL="365760" indent="-365760">
              <a:buClr>
                <a:srgbClr val="FFCB25"/>
              </a:buClr>
              <a:buFont typeface="+mj-lt"/>
              <a:buAutoNum type="arabicPeriod"/>
            </a:pPr>
            <a:r>
              <a:rPr lang="en-US" sz="2400" dirty="0" smtClean="0">
                <a:latin typeface="Georgia" pitchFamily="18" charset="0"/>
              </a:rPr>
              <a:t>Postdoctoral Fellows Office advances paperwork to Human Resources and sends final copies to Business Manager.</a:t>
            </a:r>
          </a:p>
          <a:p>
            <a:pPr marL="550926" indent="-514350">
              <a:buClr>
                <a:schemeClr val="accent2">
                  <a:lumMod val="60000"/>
                  <a:lumOff val="40000"/>
                </a:schemeClr>
              </a:buClr>
              <a:buFont typeface="+mj-lt"/>
              <a:buAutoNum type="arabicPeriod"/>
            </a:pPr>
            <a:endParaRPr lang="en-US" dirty="0" smtClean="0">
              <a:latin typeface="Georgia" pitchFamily="18" charset="0"/>
            </a:endParaRPr>
          </a:p>
          <a:p>
            <a:pPr>
              <a:buClr>
                <a:schemeClr val="accent2">
                  <a:lumMod val="60000"/>
                  <a:lumOff val="40000"/>
                </a:schemeClr>
              </a:buClr>
              <a:buFont typeface="Wingdings" pitchFamily="2" charset="2"/>
              <a:buChar char="Ø"/>
            </a:pPr>
            <a:endParaRPr lang="en-US"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Step 1: Process Initiated </a:t>
            </a:r>
            <a:r>
              <a:rPr lang="en-US" sz="4000" dirty="0" smtClean="0">
                <a:solidFill>
                  <a:srgbClr val="FFCF37"/>
                </a:solidFill>
                <a:latin typeface="Georgia" pitchFamily="18" charset="0"/>
              </a:rPr>
              <a:t>by Unit’s </a:t>
            </a:r>
            <a:r>
              <a:rPr lang="en-US" sz="4000" dirty="0" smtClean="0">
                <a:solidFill>
                  <a:srgbClr val="FFCF37"/>
                </a:solidFill>
                <a:latin typeface="Georgia" pitchFamily="18" charset="0"/>
              </a:rPr>
              <a:t>Business Manager</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645920"/>
            <a:ext cx="7909560" cy="4907280"/>
          </a:xfrm>
        </p:spPr>
        <p:txBody>
          <a:bodyPr>
            <a:noAutofit/>
          </a:bodyPr>
          <a:lstStyle/>
          <a:p>
            <a:pPr>
              <a:buClr>
                <a:srgbClr val="FFCB25"/>
              </a:buClr>
              <a:buFont typeface="Wingdings" pitchFamily="2" charset="2"/>
              <a:buChar char="Ø"/>
            </a:pPr>
            <a:r>
              <a:rPr lang="en-US" sz="2200" dirty="0" smtClean="0">
                <a:latin typeface="Georgia" pitchFamily="18" charset="0"/>
              </a:rPr>
              <a:t>Completes “Post Graduate (DOC/FELLOW) Requisition” found at </a:t>
            </a:r>
            <a:r>
              <a:rPr lang="en-US" sz="2200" dirty="0" smtClean="0">
                <a:solidFill>
                  <a:srgbClr val="FFCB25"/>
                </a:solidFill>
                <a:latin typeface="Georgia" pitchFamily="18" charset="0"/>
              </a:rPr>
              <a:t>https://prd-challenger.erp.temple.edu</a:t>
            </a:r>
            <a:r>
              <a:rPr lang="en-US" sz="2200" dirty="0">
                <a:solidFill>
                  <a:srgbClr val="FFCB25"/>
                </a:solidFill>
                <a:latin typeface="Georgia" pitchFamily="18" charset="0"/>
              </a:rPr>
              <a:t>/ </a:t>
            </a:r>
            <a:r>
              <a:rPr lang="en-US" sz="2200" dirty="0" err="1">
                <a:solidFill>
                  <a:srgbClr val="FFCB25"/>
                </a:solidFill>
                <a:latin typeface="Georgia" pitchFamily="18" charset="0"/>
              </a:rPr>
              <a:t>employeeforms</a:t>
            </a:r>
            <a:r>
              <a:rPr lang="en-US" sz="2200" dirty="0">
                <a:solidFill>
                  <a:srgbClr val="FFCB25"/>
                </a:solidFill>
                <a:latin typeface="Georgia" pitchFamily="18" charset="0"/>
              </a:rPr>
              <a:t>/forms/</a:t>
            </a:r>
            <a:r>
              <a:rPr lang="en-US" sz="2200" dirty="0" err="1">
                <a:solidFill>
                  <a:srgbClr val="FFCB25"/>
                </a:solidFill>
                <a:latin typeface="Georgia" pitchFamily="18" charset="0"/>
              </a:rPr>
              <a:t>humanresources</a:t>
            </a:r>
            <a:r>
              <a:rPr lang="en-US" sz="2200" dirty="0">
                <a:solidFill>
                  <a:srgbClr val="FFCB25"/>
                </a:solidFill>
                <a:latin typeface="Georgia" pitchFamily="18" charset="0"/>
              </a:rPr>
              <a:t>-banner</a:t>
            </a:r>
            <a:r>
              <a:rPr lang="en-US" sz="2200" dirty="0" smtClean="0">
                <a:solidFill>
                  <a:srgbClr val="FFCB25"/>
                </a:solidFill>
                <a:latin typeface="Georgia" pitchFamily="18" charset="0"/>
              </a:rPr>
              <a:t>/ postgradreqfixed.pdf </a:t>
            </a:r>
            <a:r>
              <a:rPr lang="en-US" sz="2200" dirty="0" smtClean="0">
                <a:latin typeface="Georgia" pitchFamily="18" charset="0"/>
              </a:rPr>
              <a:t>with all necessary approvals and signatures.</a:t>
            </a:r>
          </a:p>
          <a:p>
            <a:pPr>
              <a:buClr>
                <a:srgbClr val="FFCB25"/>
              </a:buClr>
              <a:buFont typeface="Wingdings" pitchFamily="2" charset="2"/>
              <a:buChar char="Ø"/>
            </a:pPr>
            <a:r>
              <a:rPr lang="en-US" sz="2200" dirty="0" smtClean="0">
                <a:latin typeface="Georgia" pitchFamily="18" charset="0"/>
              </a:rPr>
              <a:t>Obtains the Position Control Number (PCN) from the Budget Office or Research Accounting Services, as appropriate.</a:t>
            </a:r>
          </a:p>
          <a:p>
            <a:pPr>
              <a:buClr>
                <a:srgbClr val="FFCB25"/>
              </a:buClr>
              <a:buFont typeface="Wingdings" pitchFamily="2" charset="2"/>
              <a:buChar char="Ø"/>
            </a:pPr>
            <a:r>
              <a:rPr lang="en-US" sz="2200" dirty="0">
                <a:latin typeface="Georgia" pitchFamily="18" charset="0"/>
              </a:rPr>
              <a:t>Forwards visa documentation through the International Scholar Dossier (ISD) </a:t>
            </a:r>
            <a:r>
              <a:rPr lang="en-US" sz="2200" dirty="0" smtClean="0">
                <a:latin typeface="Georgia" pitchFamily="18" charset="0"/>
              </a:rPr>
              <a:t>system.</a:t>
            </a:r>
          </a:p>
          <a:p>
            <a:pPr>
              <a:buClr>
                <a:srgbClr val="FFCB25"/>
              </a:buClr>
              <a:buFont typeface="Wingdings" pitchFamily="2" charset="2"/>
              <a:buChar char="Ø"/>
            </a:pPr>
            <a:r>
              <a:rPr lang="en-US" sz="2200" dirty="0" smtClean="0">
                <a:latin typeface="Georgia" pitchFamily="18" charset="0"/>
              </a:rPr>
              <a:t>Sends completed “Post Graduate (DOC/FELLOW) Requisition” to Postdoctoral Fellows Office for processing, along with:</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29</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610600" cy="1143000"/>
          </a:xfrm>
        </p:spPr>
        <p:txBody>
          <a:bodyPr>
            <a:normAutofit fontScale="90000"/>
          </a:bodyPr>
          <a:lstStyle/>
          <a:p>
            <a:r>
              <a:rPr lang="en-US" sz="4400" dirty="0" smtClean="0">
                <a:solidFill>
                  <a:srgbClr val="FFCF37"/>
                </a:solidFill>
                <a:latin typeface="Georgia" pitchFamily="18" charset="0"/>
              </a:rPr>
              <a:t>International Student and</a:t>
            </a:r>
            <a:br>
              <a:rPr lang="en-US" sz="4400" dirty="0" smtClean="0">
                <a:solidFill>
                  <a:srgbClr val="FFCF37"/>
                </a:solidFill>
                <a:latin typeface="Georgia" pitchFamily="18" charset="0"/>
              </a:rPr>
            </a:br>
            <a:r>
              <a:rPr lang="en-US" sz="4400" dirty="0" smtClean="0">
                <a:solidFill>
                  <a:srgbClr val="FFCF37"/>
                </a:solidFill>
                <a:latin typeface="Georgia" pitchFamily="18" charset="0"/>
              </a:rPr>
              <a:t>Scholar Services Participants</a:t>
            </a:r>
            <a:endParaRPr lang="en-US" sz="1800" dirty="0">
              <a:solidFill>
                <a:srgbClr val="FFCF37"/>
              </a:solidFill>
              <a:latin typeface="Georgia" pitchFamily="18" charset="0"/>
            </a:endParaRPr>
          </a:p>
        </p:txBody>
      </p:sp>
      <p:sp>
        <p:nvSpPr>
          <p:cNvPr id="3" name="Content Placeholder 2"/>
          <p:cNvSpPr>
            <a:spLocks noGrp="1"/>
          </p:cNvSpPr>
          <p:nvPr>
            <p:ph idx="4294967295"/>
          </p:nvPr>
        </p:nvSpPr>
        <p:spPr>
          <a:xfrm>
            <a:off x="548640" y="1645920"/>
            <a:ext cx="8229600" cy="4754880"/>
          </a:xfrm>
        </p:spPr>
        <p:txBody>
          <a:bodyPr>
            <a:noAutofit/>
          </a:bodyPr>
          <a:lstStyle/>
          <a:p>
            <a:pPr>
              <a:buClr>
                <a:srgbClr val="FFCB25"/>
              </a:buClr>
              <a:buFont typeface="Wingdings" pitchFamily="2" charset="2"/>
              <a:buChar char="Ø"/>
            </a:pPr>
            <a:r>
              <a:rPr lang="en-US" sz="2400" b="1" dirty="0" smtClean="0">
                <a:latin typeface="Georgia" pitchFamily="18" charset="0"/>
              </a:rPr>
              <a:t>Martyn J. Miller, Ph.D.</a:t>
            </a:r>
          </a:p>
          <a:p>
            <a:pPr lvl="1">
              <a:buClr>
                <a:srgbClr val="FFCB25"/>
              </a:buClr>
              <a:buFont typeface="Arial" pitchFamily="34" charset="0"/>
              <a:buChar char="•"/>
            </a:pPr>
            <a:r>
              <a:rPr lang="en-US" sz="1600" dirty="0" smtClean="0">
                <a:latin typeface="Georgia" pitchFamily="18" charset="0"/>
              </a:rPr>
              <a:t>Senior Director</a:t>
            </a:r>
          </a:p>
          <a:p>
            <a:pPr lvl="1">
              <a:buClr>
                <a:srgbClr val="FFCB25"/>
              </a:buClr>
              <a:buFont typeface="Arial" pitchFamily="34" charset="0"/>
              <a:buChar char="•"/>
            </a:pPr>
            <a:r>
              <a:rPr lang="en-US" sz="1600" u="sng" dirty="0" smtClean="0">
                <a:solidFill>
                  <a:srgbClr val="FFCF37"/>
                </a:solidFill>
                <a:latin typeface="Georgia" pitchFamily="18" charset="0"/>
              </a:rPr>
              <a:t>mjmiller@temple.edu</a:t>
            </a:r>
            <a:r>
              <a:rPr lang="en-US" sz="1400" u="sng" dirty="0" smtClean="0">
                <a:solidFill>
                  <a:srgbClr val="FFCB25"/>
                </a:solidFill>
                <a:latin typeface="Georgia" pitchFamily="18" charset="0"/>
              </a:rPr>
              <a:t> </a:t>
            </a:r>
          </a:p>
          <a:p>
            <a:pPr lvl="1">
              <a:buClr>
                <a:srgbClr val="FFCB25"/>
              </a:buClr>
              <a:buFont typeface="Arial" pitchFamily="34" charset="0"/>
              <a:buChar char="•"/>
            </a:pPr>
            <a:r>
              <a:rPr lang="en-US" sz="1600" dirty="0" smtClean="0">
                <a:latin typeface="Georgia" pitchFamily="18" charset="0"/>
              </a:rPr>
              <a:t>215-204-7708</a:t>
            </a:r>
            <a:endParaRPr lang="en-US" sz="1600" dirty="0" smtClean="0">
              <a:solidFill>
                <a:srgbClr val="FFC000"/>
              </a:solidFill>
              <a:latin typeface="Georgia" pitchFamily="18" charset="0"/>
            </a:endParaRPr>
          </a:p>
          <a:p>
            <a:pPr>
              <a:buClr>
                <a:srgbClr val="FFCB25"/>
              </a:buClr>
              <a:buFont typeface="Wingdings" pitchFamily="2" charset="2"/>
              <a:buChar char="Ø"/>
            </a:pPr>
            <a:r>
              <a:rPr lang="en-US" sz="2400" b="1" dirty="0" smtClean="0">
                <a:latin typeface="Georgia" pitchFamily="18" charset="0"/>
              </a:rPr>
              <a:t>Joan McGinley</a:t>
            </a:r>
          </a:p>
          <a:p>
            <a:pPr lvl="1">
              <a:buClr>
                <a:srgbClr val="FFCB25"/>
              </a:buClr>
              <a:buFont typeface="Arial" pitchFamily="34" charset="0"/>
              <a:buChar char="•"/>
            </a:pPr>
            <a:r>
              <a:rPr lang="en-US" sz="1600" dirty="0" smtClean="0">
                <a:latin typeface="Georgia" pitchFamily="18" charset="0"/>
              </a:rPr>
              <a:t>Assistant Director</a:t>
            </a:r>
          </a:p>
          <a:p>
            <a:pPr lvl="1">
              <a:buClr>
                <a:srgbClr val="FFCB25"/>
              </a:buClr>
              <a:buFont typeface="Arial" pitchFamily="34" charset="0"/>
              <a:buChar char="•"/>
            </a:pPr>
            <a:r>
              <a:rPr lang="en-US" sz="1600" u="sng" dirty="0" smtClean="0">
                <a:solidFill>
                  <a:srgbClr val="FFCF37"/>
                </a:solidFill>
                <a:latin typeface="Georgia" pitchFamily="18" charset="0"/>
              </a:rPr>
              <a:t>joanw@temple.edu</a:t>
            </a:r>
          </a:p>
          <a:p>
            <a:pPr lvl="1">
              <a:buClr>
                <a:srgbClr val="FFCB25"/>
              </a:buClr>
              <a:buFont typeface="Arial" pitchFamily="34" charset="0"/>
              <a:buChar char="•"/>
            </a:pPr>
            <a:r>
              <a:rPr lang="en-US" sz="1600" dirty="0" smtClean="0">
                <a:latin typeface="Georgia" pitchFamily="18" charset="0"/>
              </a:rPr>
              <a:t>215-204-7708</a:t>
            </a:r>
            <a:endParaRPr lang="en-US" sz="1600" b="1" u="sng" dirty="0" smtClean="0">
              <a:solidFill>
                <a:srgbClr val="FFCF37"/>
              </a:solidFill>
              <a:latin typeface="Georgia" pitchFamily="18" charset="0"/>
            </a:endParaRPr>
          </a:p>
          <a:p>
            <a:pPr>
              <a:buClr>
                <a:srgbClr val="FFCB25"/>
              </a:buClr>
              <a:buFont typeface="Wingdings" pitchFamily="2" charset="2"/>
              <a:buChar char="Ø"/>
            </a:pPr>
            <a:r>
              <a:rPr lang="en-US" sz="2400" b="1" dirty="0" smtClean="0">
                <a:latin typeface="Georgia" pitchFamily="18" charset="0"/>
              </a:rPr>
              <a:t>Sharon Loughran</a:t>
            </a:r>
          </a:p>
          <a:p>
            <a:pPr lvl="1">
              <a:buClr>
                <a:srgbClr val="FFCB25"/>
              </a:buClr>
              <a:buFont typeface="Arial" pitchFamily="34" charset="0"/>
              <a:buChar char="•"/>
            </a:pPr>
            <a:r>
              <a:rPr lang="en-US" sz="1600" dirty="0" smtClean="0">
                <a:latin typeface="Georgia" pitchFamily="18" charset="0"/>
              </a:rPr>
              <a:t>Immigration Services Specialist</a:t>
            </a:r>
          </a:p>
          <a:p>
            <a:pPr lvl="1">
              <a:buClr>
                <a:srgbClr val="FFCB25"/>
              </a:buClr>
              <a:buFont typeface="Arial" pitchFamily="34" charset="0"/>
              <a:buChar char="•"/>
            </a:pPr>
            <a:r>
              <a:rPr lang="en-US" sz="1600" u="sng" dirty="0" smtClean="0">
                <a:solidFill>
                  <a:srgbClr val="FFCF37"/>
                </a:solidFill>
                <a:latin typeface="Georgia" pitchFamily="18" charset="0"/>
              </a:rPr>
              <a:t>sharonl@temple.edu</a:t>
            </a:r>
          </a:p>
          <a:p>
            <a:pPr lvl="1">
              <a:buClr>
                <a:srgbClr val="FFCB25"/>
              </a:buClr>
              <a:buFont typeface="Arial" pitchFamily="34" charset="0"/>
              <a:buChar char="•"/>
            </a:pPr>
            <a:r>
              <a:rPr lang="en-US" sz="1600" dirty="0" smtClean="0">
                <a:latin typeface="Georgia" pitchFamily="18" charset="0"/>
              </a:rPr>
              <a:t>215-204-7708</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3</a:t>
            </a:fld>
            <a:endParaRPr lang="en-US" dirty="0">
              <a:solidFill>
                <a:srgbClr val="FFCF37"/>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Step 1: Process Initiated </a:t>
            </a:r>
            <a:r>
              <a:rPr lang="en-US" sz="4000" dirty="0" smtClean="0">
                <a:solidFill>
                  <a:srgbClr val="FFCF37"/>
                </a:solidFill>
                <a:latin typeface="Georgia" pitchFamily="18" charset="0"/>
              </a:rPr>
              <a:t>by Unit’s </a:t>
            </a:r>
            <a:r>
              <a:rPr lang="en-US" sz="4000" dirty="0" smtClean="0">
                <a:solidFill>
                  <a:srgbClr val="FFCF37"/>
                </a:solidFill>
                <a:latin typeface="Georgia" pitchFamily="18" charset="0"/>
              </a:rPr>
              <a:t>Business </a:t>
            </a:r>
            <a:r>
              <a:rPr lang="en-US" sz="4000" dirty="0">
                <a:solidFill>
                  <a:srgbClr val="FFCF37"/>
                </a:solidFill>
                <a:latin typeface="Georgia" pitchFamily="18" charset="0"/>
              </a:rPr>
              <a:t>Manager </a:t>
            </a:r>
            <a:r>
              <a:rPr lang="en-US" sz="1800" dirty="0">
                <a:solidFill>
                  <a:srgbClr val="FFCF37"/>
                </a:solidFill>
                <a:latin typeface="Georgia" pitchFamily="18" charset="0"/>
              </a:rPr>
              <a:t>(cont’d)</a:t>
            </a:r>
          </a:p>
        </p:txBody>
      </p:sp>
      <p:sp>
        <p:nvSpPr>
          <p:cNvPr id="2" name="Content Placeholder 1"/>
          <p:cNvSpPr>
            <a:spLocks noGrp="1"/>
          </p:cNvSpPr>
          <p:nvPr>
            <p:ph idx="4294967295"/>
          </p:nvPr>
        </p:nvSpPr>
        <p:spPr>
          <a:xfrm>
            <a:off x="548640" y="1645920"/>
            <a:ext cx="8290560" cy="4907280"/>
          </a:xfrm>
        </p:spPr>
        <p:txBody>
          <a:bodyPr>
            <a:noAutofit/>
          </a:bodyPr>
          <a:lstStyle/>
          <a:p>
            <a:pPr lvl="1">
              <a:buClr>
                <a:srgbClr val="FFCB25"/>
              </a:buClr>
              <a:buFont typeface="Arial" pitchFamily="34" charset="0"/>
              <a:buChar char="•"/>
            </a:pPr>
            <a:r>
              <a:rPr lang="en-US" sz="1800" dirty="0" smtClean="0">
                <a:latin typeface="Georgia" pitchFamily="18" charset="0"/>
              </a:rPr>
              <a:t>Appointment/reappointment letter</a:t>
            </a:r>
          </a:p>
          <a:p>
            <a:pPr lvl="1">
              <a:buClr>
                <a:srgbClr val="FFCB25"/>
              </a:buClr>
              <a:buFont typeface="Arial" pitchFamily="34" charset="0"/>
              <a:buChar char="•"/>
            </a:pPr>
            <a:r>
              <a:rPr lang="en-US" sz="1800" dirty="0" smtClean="0">
                <a:latin typeface="Georgia" pitchFamily="18" charset="0"/>
              </a:rPr>
              <a:t>Job description or, if reappointment, updated job description and progress evaluation</a:t>
            </a:r>
          </a:p>
          <a:p>
            <a:pPr lvl="1">
              <a:buClr>
                <a:srgbClr val="FFCB25"/>
              </a:buClr>
              <a:buFont typeface="Arial" pitchFamily="34" charset="0"/>
              <a:buChar char="•"/>
            </a:pPr>
            <a:r>
              <a:rPr lang="en-US" sz="1800" dirty="0" smtClean="0">
                <a:latin typeface="Georgia" pitchFamily="18" charset="0"/>
              </a:rPr>
              <a:t>“Departmental </a:t>
            </a:r>
            <a:r>
              <a:rPr lang="en-US" sz="1800" dirty="0">
                <a:latin typeface="Georgia" pitchFamily="18" charset="0"/>
              </a:rPr>
              <a:t>Documentation of Requirements for </a:t>
            </a:r>
            <a:r>
              <a:rPr lang="en-US" sz="1800" dirty="0" smtClean="0">
                <a:latin typeface="Georgia" pitchFamily="18" charset="0"/>
              </a:rPr>
              <a:t>PF, PFRA, </a:t>
            </a:r>
            <a:r>
              <a:rPr lang="en-US" sz="1800" dirty="0">
                <a:latin typeface="Georgia" pitchFamily="18" charset="0"/>
              </a:rPr>
              <a:t>and </a:t>
            </a:r>
            <a:r>
              <a:rPr lang="en-US" sz="1800" dirty="0" smtClean="0">
                <a:latin typeface="Georgia" pitchFamily="18" charset="0"/>
              </a:rPr>
              <a:t>VRS Appointments” form</a:t>
            </a:r>
          </a:p>
          <a:p>
            <a:pPr lvl="1">
              <a:buClr>
                <a:srgbClr val="FFCB25"/>
              </a:buClr>
              <a:buFont typeface="Arial" pitchFamily="34" charset="0"/>
              <a:buChar char="•"/>
            </a:pPr>
            <a:r>
              <a:rPr lang="en-US" sz="1800" dirty="0" smtClean="0">
                <a:latin typeface="Georgia" pitchFamily="18" charset="0"/>
              </a:rPr>
              <a:t>Evaluation of previous year’s progress, if reappointment</a:t>
            </a:r>
          </a:p>
          <a:p>
            <a:pPr lvl="1">
              <a:buClr>
                <a:srgbClr val="FFCB25"/>
              </a:buClr>
              <a:buFont typeface="Arial" pitchFamily="34" charset="0"/>
              <a:buChar char="•"/>
            </a:pPr>
            <a:r>
              <a:rPr lang="en-US" sz="1800" dirty="0">
                <a:latin typeface="Georgia" pitchFamily="18" charset="0"/>
              </a:rPr>
              <a:t>CV or, if reappointment, updated </a:t>
            </a:r>
            <a:r>
              <a:rPr lang="en-US" sz="1800" dirty="0" smtClean="0">
                <a:latin typeface="Georgia" pitchFamily="18" charset="0"/>
              </a:rPr>
              <a:t>CV*</a:t>
            </a:r>
          </a:p>
          <a:p>
            <a:pPr lvl="1">
              <a:buClr>
                <a:srgbClr val="FFCB25"/>
              </a:buClr>
              <a:buFont typeface="Arial" pitchFamily="34" charset="0"/>
              <a:buChar char="•"/>
            </a:pPr>
            <a:r>
              <a:rPr lang="en-US" sz="1800" dirty="0" smtClean="0">
                <a:latin typeface="Georgia" pitchFamily="18" charset="0"/>
              </a:rPr>
              <a:t>Transcript or, if a non-U.S. institution was attended, copies of the non-U.S. transcript*</a:t>
            </a:r>
          </a:p>
          <a:p>
            <a:pPr lvl="1">
              <a:buClr>
                <a:srgbClr val="FFCB25"/>
              </a:buClr>
              <a:buFont typeface="Arial" pitchFamily="34" charset="0"/>
              <a:buChar char="•"/>
            </a:pPr>
            <a:r>
              <a:rPr lang="en-US" sz="1800" dirty="0" smtClean="0">
                <a:latin typeface="Georgia" pitchFamily="18" charset="0"/>
              </a:rPr>
              <a:t>Copy of doctoral diploma/certificate or, if requirements for the doctoral degree were recently completed, a letter from the dean of the candidate’s school/college or the institution’s registrar confirming completion of the doctorate*</a:t>
            </a:r>
          </a:p>
          <a:p>
            <a:pPr lvl="1">
              <a:buClr>
                <a:srgbClr val="FFCB25"/>
              </a:buClr>
              <a:buFont typeface="Arial" pitchFamily="34" charset="0"/>
              <a:buChar char="•"/>
            </a:pPr>
            <a:r>
              <a:rPr lang="en-US" sz="1800" dirty="0" smtClean="0">
                <a:latin typeface="Georgia" pitchFamily="18" charset="0"/>
              </a:rPr>
              <a:t>H-1B or J-1 visa application, </a:t>
            </a:r>
            <a:r>
              <a:rPr lang="en-US" sz="1800" dirty="0">
                <a:latin typeface="Georgia" pitchFamily="18" charset="0"/>
              </a:rPr>
              <a:t>if the candidate is a foreign </a:t>
            </a:r>
            <a:r>
              <a:rPr lang="en-US" sz="1800" dirty="0" smtClean="0">
                <a:latin typeface="Georgia" pitchFamily="18" charset="0"/>
              </a:rPr>
              <a:t>national*</a:t>
            </a:r>
          </a:p>
          <a:p>
            <a:pPr marL="448056" lvl="1" indent="0">
              <a:spcBef>
                <a:spcPts val="1800"/>
              </a:spcBef>
              <a:buClr>
                <a:srgbClr val="FFCB25"/>
              </a:buClr>
              <a:buNone/>
            </a:pPr>
            <a:r>
              <a:rPr lang="en-US" sz="1200" dirty="0" smtClean="0">
                <a:latin typeface="Georgia" panose="02040502050405020303" pitchFamily="18" charset="0"/>
              </a:rPr>
              <a:t>       </a:t>
            </a:r>
            <a:r>
              <a:rPr lang="en-US" sz="1200" dirty="0">
                <a:latin typeface="Georgia" panose="02040502050405020303" pitchFamily="18" charset="0"/>
              </a:rPr>
              <a:t>* Accessible in International Scholar Dossier (ISD) system for foreign nationals</a:t>
            </a:r>
            <a:endParaRPr lang="en-US" sz="12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30</a:t>
            </a:fld>
            <a:endParaRPr lang="en-US" dirty="0">
              <a:solidFill>
                <a:srgbClr val="FFCF37"/>
              </a:solidFill>
            </a:endParaRPr>
          </a:p>
        </p:txBody>
      </p:sp>
    </p:spTree>
    <p:extLst>
      <p:ext uri="{BB962C8B-B14F-4D97-AF65-F5344CB8AC3E}">
        <p14:creationId xmlns:p14="http://schemas.microsoft.com/office/powerpoint/2010/main" val="25158806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2: Paperwork Reviewed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Postdoctoral Fellows Office</a:t>
            </a:r>
            <a:endParaRPr lang="en-US" sz="4000" dirty="0">
              <a:solidFill>
                <a:srgbClr val="FFCF37"/>
              </a:solidFill>
              <a:latin typeface="Georgia" pitchFamily="18" charset="0"/>
            </a:endParaRPr>
          </a:p>
        </p:txBody>
      </p:sp>
      <p:sp>
        <p:nvSpPr>
          <p:cNvPr id="4" name="Content Placeholder 3"/>
          <p:cNvSpPr>
            <a:spLocks noGrp="1"/>
          </p:cNvSpPr>
          <p:nvPr>
            <p:ph idx="1"/>
          </p:nvPr>
        </p:nvSpPr>
        <p:spPr>
          <a:xfrm>
            <a:off x="548640" y="1645920"/>
            <a:ext cx="8061960" cy="4525963"/>
          </a:xfrm>
        </p:spPr>
        <p:txBody>
          <a:bodyPr>
            <a:normAutofit/>
          </a:bodyPr>
          <a:lstStyle/>
          <a:p>
            <a:pPr>
              <a:buClr>
                <a:srgbClr val="FFCB25"/>
              </a:buClr>
              <a:buFont typeface="Wingdings" pitchFamily="2" charset="2"/>
              <a:buChar char="Ø"/>
            </a:pPr>
            <a:r>
              <a:rPr lang="en-US" sz="2400" dirty="0" smtClean="0">
                <a:latin typeface="Georgia" pitchFamily="18" charset="0"/>
              </a:rPr>
              <a:t>Reviews appointment/reappointment letter.</a:t>
            </a:r>
          </a:p>
          <a:p>
            <a:pPr>
              <a:buClr>
                <a:srgbClr val="FFCB25"/>
              </a:buClr>
              <a:buFont typeface="Wingdings" pitchFamily="2" charset="2"/>
              <a:buChar char="Ø"/>
            </a:pPr>
            <a:r>
              <a:rPr lang="en-US" sz="2400" dirty="0" smtClean="0">
                <a:latin typeface="Georgia" pitchFamily="18" charset="0"/>
              </a:rPr>
              <a:t>Reviews documentation, including that submitted through the International </a:t>
            </a:r>
            <a:r>
              <a:rPr lang="en-US" sz="2400" dirty="0">
                <a:latin typeface="Georgia" pitchFamily="18" charset="0"/>
              </a:rPr>
              <a:t>Scholar Dossier (ISD) </a:t>
            </a:r>
            <a:r>
              <a:rPr lang="en-US" sz="2400" dirty="0" smtClean="0">
                <a:latin typeface="Georgia" pitchFamily="18" charset="0"/>
              </a:rPr>
              <a:t>system, and confirms </a:t>
            </a:r>
            <a:r>
              <a:rPr lang="en-US" sz="2400" dirty="0">
                <a:latin typeface="Georgia" pitchFamily="18" charset="0"/>
              </a:rPr>
              <a:t>that the candidate </a:t>
            </a:r>
            <a:r>
              <a:rPr lang="en-US" sz="2400" dirty="0" smtClean="0">
                <a:latin typeface="Georgia" pitchFamily="18" charset="0"/>
              </a:rPr>
              <a:t>meets </a:t>
            </a:r>
            <a:r>
              <a:rPr lang="en-US" sz="2400" dirty="0">
                <a:latin typeface="Georgia" pitchFamily="18" charset="0"/>
              </a:rPr>
              <a:t>all requirements for the </a:t>
            </a:r>
            <a:r>
              <a:rPr lang="en-US" sz="2400" dirty="0" smtClean="0">
                <a:latin typeface="Georgia" pitchFamily="18" charset="0"/>
              </a:rPr>
              <a:t>appointment/reappointment.</a:t>
            </a:r>
          </a:p>
          <a:p>
            <a:pPr>
              <a:buClr>
                <a:srgbClr val="FFCB25"/>
              </a:buClr>
              <a:buFont typeface="Wingdings" pitchFamily="2" charset="2"/>
              <a:buChar char="Ø"/>
            </a:pPr>
            <a:r>
              <a:rPr lang="en-US" sz="2400" dirty="0" smtClean="0">
                <a:latin typeface="Georgia" pitchFamily="18" charset="0"/>
              </a:rPr>
              <a:t>Advises </a:t>
            </a:r>
            <a:r>
              <a:rPr lang="en-US" sz="2400" dirty="0">
                <a:latin typeface="Georgia" pitchFamily="18" charset="0"/>
              </a:rPr>
              <a:t>the Office of International Student and Scholar Services </a:t>
            </a:r>
            <a:r>
              <a:rPr lang="en-US" sz="2400" dirty="0" smtClean="0">
                <a:latin typeface="Georgia" pitchFamily="18" charset="0"/>
              </a:rPr>
              <a:t>to move </a:t>
            </a:r>
            <a:r>
              <a:rPr lang="en-US" sz="2400" dirty="0">
                <a:latin typeface="Georgia" pitchFamily="18" charset="0"/>
              </a:rPr>
              <a:t>forward with the visa </a:t>
            </a:r>
            <a:r>
              <a:rPr lang="en-US" sz="2400" dirty="0" smtClean="0">
                <a:latin typeface="Georgia" pitchFamily="18" charset="0"/>
              </a:rPr>
              <a:t>request, if the PF/PFRA </a:t>
            </a:r>
            <a:r>
              <a:rPr lang="en-US" sz="2400" dirty="0">
                <a:latin typeface="Georgia" pitchFamily="18" charset="0"/>
              </a:rPr>
              <a:t>candidate is a foreign national.</a:t>
            </a:r>
          </a:p>
          <a:p>
            <a:pPr>
              <a:buClr>
                <a:srgbClr val="FFCB25"/>
              </a:buClr>
              <a:buFont typeface="Wingdings" pitchFamily="2" charset="2"/>
              <a:buChar char="Ø"/>
            </a:pPr>
            <a:r>
              <a:rPr lang="en-US" sz="2400" dirty="0" smtClean="0">
                <a:latin typeface="Georgia" pitchFamily="18" charset="0"/>
              </a:rPr>
              <a:t>Returns approved letter to the Business Manager.</a:t>
            </a:r>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2"/>
          </p:nvPr>
        </p:nvSpPr>
        <p:spPr/>
        <p:txBody>
          <a:bodyPr/>
          <a:lstStyle/>
          <a:p>
            <a:fld id="{D4B197C8-2138-4445-81B6-2A21B5BD8512}" type="slidenum">
              <a:rPr lang="en-US" smtClean="0">
                <a:solidFill>
                  <a:srgbClr val="FFCF37"/>
                </a:solidFill>
              </a:rPr>
              <a:pPr/>
              <a:t>31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3: Follow-Up Undertaken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Unit’s Business Manager</a:t>
            </a:r>
            <a:endParaRPr lang="en-US" sz="4000" dirty="0">
              <a:latin typeface="Georgia" pitchFamily="18" charset="0"/>
            </a:endParaRPr>
          </a:p>
        </p:txBody>
      </p:sp>
      <p:sp>
        <p:nvSpPr>
          <p:cNvPr id="2" name="Content Placeholder 1"/>
          <p:cNvSpPr>
            <a:spLocks noGrp="1"/>
          </p:cNvSpPr>
          <p:nvPr>
            <p:ph idx="1"/>
          </p:nvPr>
        </p:nvSpPr>
        <p:spPr>
          <a:xfrm>
            <a:off x="548640" y="1645920"/>
            <a:ext cx="7909560" cy="4525963"/>
          </a:xfrm>
        </p:spPr>
        <p:txBody>
          <a:bodyPr>
            <a:normAutofit/>
          </a:bodyPr>
          <a:lstStyle/>
          <a:p>
            <a:pPr>
              <a:buClr>
                <a:srgbClr val="FFCB25"/>
              </a:buClr>
              <a:buFont typeface="Wingdings" pitchFamily="2" charset="2"/>
              <a:buChar char="Ø"/>
            </a:pPr>
            <a:r>
              <a:rPr lang="en-US" sz="2400" dirty="0" smtClean="0">
                <a:latin typeface="Georgia" pitchFamily="18" charset="0"/>
              </a:rPr>
              <a:t>Mails appointment/reappointment letter to the PF/PFRA candidate, requesting that the individual sign and return the letter to the Postdoctoral Fellows Office.</a:t>
            </a:r>
          </a:p>
          <a:p>
            <a:pPr>
              <a:buClr>
                <a:srgbClr val="FFCB25"/>
              </a:buClr>
              <a:buFont typeface="Wingdings" pitchFamily="2" charset="2"/>
              <a:buChar char="Ø"/>
            </a:pPr>
            <a:r>
              <a:rPr lang="en-US" sz="2400" dirty="0" smtClean="0">
                <a:latin typeface="Georgia" pitchFamily="18" charset="0"/>
              </a:rPr>
              <a:t>Submits required fees for visa processing for foreign nationals directly to the Office of International Student and Scholar Services, whether new appointment or reappointment.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32</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4: Further Follow-Up </a:t>
            </a:r>
            <a:r>
              <a:rPr lang="en-US" sz="4000" dirty="0" smtClean="0">
                <a:solidFill>
                  <a:srgbClr val="FFCF37"/>
                </a:solidFill>
                <a:latin typeface="Georgia" pitchFamily="18" charset="0"/>
              </a:rPr>
              <a:t>by Unit’s </a:t>
            </a:r>
            <a:r>
              <a:rPr lang="en-US" sz="4000" dirty="0" smtClean="0">
                <a:solidFill>
                  <a:srgbClr val="FFCF37"/>
                </a:solidFill>
                <a:latin typeface="Georgia" pitchFamily="18" charset="0"/>
              </a:rPr>
              <a:t>Business Manager</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1"/>
            <a:ext cx="8138160" cy="4907279"/>
          </a:xfrm>
        </p:spPr>
        <p:txBody>
          <a:bodyPr>
            <a:normAutofit fontScale="92500"/>
          </a:bodyPr>
          <a:lstStyle/>
          <a:p>
            <a:pPr>
              <a:buClr>
                <a:srgbClr val="FFCB25"/>
              </a:buClr>
              <a:buFont typeface="Wingdings" pitchFamily="2" charset="2"/>
              <a:buChar char="Ø"/>
            </a:pPr>
            <a:r>
              <a:rPr lang="en-US" sz="2300" dirty="0" smtClean="0">
                <a:latin typeface="Georgia" pitchFamily="18" charset="0"/>
              </a:rPr>
              <a:t>Prior to the PF’s/PFRA’s start date, the Business Manager schedules the following appointments for the candidate:</a:t>
            </a:r>
          </a:p>
          <a:p>
            <a:pPr lvl="1">
              <a:buClr>
                <a:srgbClr val="FFCB25"/>
              </a:buClr>
              <a:buFont typeface="Arial" pitchFamily="34" charset="0"/>
              <a:buChar char="•"/>
            </a:pPr>
            <a:r>
              <a:rPr lang="en-US" sz="2000" dirty="0" smtClean="0">
                <a:latin typeface="Georgia" pitchFamily="18" charset="0"/>
              </a:rPr>
              <a:t>Meeting with the Office of International Student and Scholar Services, if the candidate is a foreign national, upon arrival at the University</a:t>
            </a:r>
          </a:p>
          <a:p>
            <a:pPr lvl="1">
              <a:buClr>
                <a:srgbClr val="FFCB25"/>
              </a:buClr>
              <a:buFont typeface="Arial" pitchFamily="34" charset="0"/>
              <a:buChar char="•"/>
            </a:pPr>
            <a:r>
              <a:rPr lang="en-US" sz="2000" dirty="0" smtClean="0">
                <a:latin typeface="Georgia" pitchFamily="18" charset="0"/>
              </a:rPr>
              <a:t>PF/PFRA Orientation with Nina Marie Campellone, Project Manager, Postdoctoral Fellows Office</a:t>
            </a:r>
          </a:p>
          <a:p>
            <a:pPr lvl="1">
              <a:buClr>
                <a:srgbClr val="FFCB25"/>
              </a:buClr>
              <a:buFont typeface="Arial" pitchFamily="34" charset="0"/>
              <a:buChar char="•"/>
            </a:pPr>
            <a:r>
              <a:rPr lang="en-US" sz="2000" dirty="0" smtClean="0">
                <a:latin typeface="Georgia" pitchFamily="18" charset="0"/>
              </a:rPr>
              <a:t>University Orientation with the Department of Human Resources by contacting Kimberly </a:t>
            </a:r>
            <a:r>
              <a:rPr lang="en-US" sz="2000" dirty="0" err="1" smtClean="0">
                <a:latin typeface="Georgia" pitchFamily="18" charset="0"/>
              </a:rPr>
              <a:t>Sakil</a:t>
            </a:r>
            <a:r>
              <a:rPr lang="en-US" sz="2000" dirty="0" smtClean="0">
                <a:latin typeface="Georgia" pitchFamily="18" charset="0"/>
              </a:rPr>
              <a:t>, Training Coordinator</a:t>
            </a:r>
          </a:p>
          <a:p>
            <a:pPr lvl="2">
              <a:buClr>
                <a:srgbClr val="FFCB25"/>
              </a:buClr>
              <a:buFont typeface="Wingdings" pitchFamily="2" charset="2"/>
              <a:buChar char="§"/>
            </a:pPr>
            <a:r>
              <a:rPr lang="en-US" sz="1800" u="sng" dirty="0" smtClean="0">
                <a:solidFill>
                  <a:srgbClr val="FFCB25"/>
                </a:solidFill>
                <a:latin typeface="Georgia" pitchFamily="18" charset="0"/>
              </a:rPr>
              <a:t>ksakil@temple.edu</a:t>
            </a:r>
          </a:p>
          <a:p>
            <a:pPr lvl="2">
              <a:buClr>
                <a:srgbClr val="FFCB25"/>
              </a:buClr>
              <a:buFont typeface="Wingdings" pitchFamily="2" charset="2"/>
              <a:buChar char="§"/>
            </a:pPr>
            <a:r>
              <a:rPr lang="en-US" sz="1800" dirty="0" smtClean="0">
                <a:latin typeface="Georgia" pitchFamily="18" charset="0"/>
              </a:rPr>
              <a:t>215-926-2218</a:t>
            </a:r>
          </a:p>
          <a:p>
            <a:pPr lvl="1">
              <a:buClr>
                <a:srgbClr val="FFCB25"/>
              </a:buClr>
              <a:buFont typeface="Arial" pitchFamily="34" charset="0"/>
              <a:buChar char="•"/>
            </a:pPr>
            <a:r>
              <a:rPr lang="en-US" sz="2000" dirty="0" smtClean="0">
                <a:latin typeface="Georgia" pitchFamily="18" charset="0"/>
              </a:rPr>
              <a:t>Environmental Health and Radiation Safety (EHRS) Training, if applicable, through </a:t>
            </a:r>
            <a:r>
              <a:rPr lang="en-US" sz="2000" dirty="0" err="1" smtClean="0">
                <a:latin typeface="Georgia" pitchFamily="18" charset="0"/>
              </a:rPr>
              <a:t>Kisha</a:t>
            </a:r>
            <a:r>
              <a:rPr lang="en-US" sz="2000" dirty="0" smtClean="0">
                <a:latin typeface="Georgia" pitchFamily="18" charset="0"/>
              </a:rPr>
              <a:t> Grady, Training Programs Coordinator</a:t>
            </a:r>
          </a:p>
          <a:p>
            <a:pPr lvl="2">
              <a:buClr>
                <a:srgbClr val="FFCB25"/>
              </a:buClr>
              <a:buFont typeface="Wingdings" pitchFamily="2" charset="2"/>
              <a:buChar char="§"/>
            </a:pPr>
            <a:r>
              <a:rPr lang="en-US" sz="1800" u="sng" dirty="0" smtClean="0">
                <a:solidFill>
                  <a:srgbClr val="FFCF37"/>
                </a:solidFill>
                <a:latin typeface="Georgia" pitchFamily="18" charset="0"/>
              </a:rPr>
              <a:t>kgrady@temple.edu</a:t>
            </a:r>
          </a:p>
          <a:p>
            <a:pPr lvl="2">
              <a:buClr>
                <a:srgbClr val="FFCB25"/>
              </a:buClr>
              <a:buFont typeface="Wingdings" pitchFamily="2" charset="2"/>
              <a:buChar char="§"/>
            </a:pPr>
            <a:r>
              <a:rPr lang="en-US" sz="1800" dirty="0" smtClean="0">
                <a:latin typeface="Georgia" pitchFamily="18" charset="0"/>
              </a:rPr>
              <a:t>215-707-7697</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33</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4: Further Follow-Up </a:t>
            </a:r>
            <a:r>
              <a:rPr lang="en-US" sz="4000" dirty="0" smtClean="0">
                <a:solidFill>
                  <a:srgbClr val="FFCF37"/>
                </a:solidFill>
                <a:latin typeface="Georgia" pitchFamily="18" charset="0"/>
              </a:rPr>
              <a:t>by Unit’s </a:t>
            </a:r>
            <a:r>
              <a:rPr lang="en-US" sz="4000" dirty="0" smtClean="0">
                <a:solidFill>
                  <a:srgbClr val="FFCF37"/>
                </a:solidFill>
                <a:latin typeface="Georgia" pitchFamily="18" charset="0"/>
              </a:rPr>
              <a:t>Business Manager </a:t>
            </a:r>
            <a:r>
              <a:rPr lang="en-US" sz="1800" dirty="0" smtClean="0">
                <a:solidFill>
                  <a:srgbClr val="FFCF37"/>
                </a:solidFill>
                <a:latin typeface="Georgia" pitchFamily="18" charset="0"/>
              </a:rPr>
              <a:t>(cont’d)</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1"/>
            <a:ext cx="8442960" cy="5059679"/>
          </a:xfrm>
        </p:spPr>
        <p:txBody>
          <a:bodyPr>
            <a:normAutofit/>
          </a:bodyPr>
          <a:lstStyle/>
          <a:p>
            <a:pPr lvl="1">
              <a:buClr>
                <a:srgbClr val="FFCB25"/>
              </a:buClr>
              <a:buFont typeface="Arial" pitchFamily="34" charset="0"/>
              <a:buChar char="•"/>
            </a:pPr>
            <a:r>
              <a:rPr lang="en-US" sz="2000" dirty="0" smtClean="0">
                <a:latin typeface="Georgia" pitchFamily="18" charset="0"/>
              </a:rPr>
              <a:t>Appointment with Employee Health on Temple University’s Main Campus by calling 215-204-2679 to begin the series of Hepatitis B vaccinations or sign the “declination form,” if applicable</a:t>
            </a:r>
          </a:p>
          <a:p>
            <a:pPr lvl="1">
              <a:buClr>
                <a:srgbClr val="FFCB25"/>
              </a:buClr>
              <a:buFont typeface="Arial" pitchFamily="34" charset="0"/>
              <a:buChar char="•"/>
            </a:pPr>
            <a:r>
              <a:rPr lang="en-US" sz="2000" dirty="0" smtClean="0">
                <a:latin typeface="Georgia" pitchFamily="18" charset="0"/>
              </a:rPr>
              <a:t>Appointment for Institutional Review Board (IRB) training, if applicable, through the Collaborative Institutional Training Initiative (CITI), which offers modules on protecting human subjects during research</a:t>
            </a:r>
          </a:p>
          <a:p>
            <a:pPr lvl="2">
              <a:buClr>
                <a:srgbClr val="FFCB25"/>
              </a:buClr>
              <a:buFont typeface="Wingdings" pitchFamily="2" charset="2"/>
              <a:buChar char="§"/>
            </a:pPr>
            <a:r>
              <a:rPr lang="en-US" sz="1800" dirty="0" smtClean="0">
                <a:latin typeface="Georgia" pitchFamily="18" charset="0"/>
              </a:rPr>
              <a:t>Register for training at </a:t>
            </a:r>
            <a:r>
              <a:rPr lang="en-US" sz="1800" dirty="0" smtClean="0">
                <a:solidFill>
                  <a:srgbClr val="FFCF37"/>
                </a:solidFill>
                <a:latin typeface="Georgia" pitchFamily="18" charset="0"/>
              </a:rPr>
              <a:t>https://www.citiprogram.org</a:t>
            </a:r>
            <a:r>
              <a:rPr lang="en-US" sz="1800" dirty="0" smtClean="0">
                <a:latin typeface="Georgia" pitchFamily="18" charset="0"/>
              </a:rPr>
              <a:t>.</a:t>
            </a:r>
          </a:p>
          <a:p>
            <a:pPr lvl="2">
              <a:buClr>
                <a:srgbClr val="FFCB25"/>
              </a:buClr>
              <a:buFont typeface="Wingdings" pitchFamily="2" charset="2"/>
              <a:buChar char="§"/>
            </a:pPr>
            <a:r>
              <a:rPr lang="en-US" sz="1800" dirty="0" smtClean="0">
                <a:latin typeface="Georgia" pitchFamily="18" charset="0"/>
              </a:rPr>
              <a:t>For more information, visit </a:t>
            </a:r>
            <a:r>
              <a:rPr lang="en-US" sz="1800" dirty="0" smtClean="0">
                <a:solidFill>
                  <a:srgbClr val="FFCF37"/>
                </a:solidFill>
                <a:latin typeface="Georgia" pitchFamily="18" charset="0"/>
              </a:rPr>
              <a:t>www.temple.edu/research/regaffairs/irb/ index.html</a:t>
            </a:r>
            <a:r>
              <a:rPr lang="en-US" sz="1800" dirty="0" smtClean="0">
                <a:latin typeface="Georgia" pitchFamily="18" charset="0"/>
              </a:rPr>
              <a:t>.</a:t>
            </a:r>
          </a:p>
          <a:p>
            <a:pPr lvl="1">
              <a:buClr>
                <a:srgbClr val="FFCB25"/>
              </a:buClr>
              <a:buFont typeface="Arial" pitchFamily="34" charset="0"/>
              <a:buChar char="•"/>
            </a:pPr>
            <a:r>
              <a:rPr lang="en-US" sz="2000" dirty="0" smtClean="0">
                <a:latin typeface="Georgia" pitchFamily="18" charset="0"/>
              </a:rPr>
              <a:t>Appointment for Institutional Animal Care and Use Committee (IACUC) approval when working with animal subjects in any research or teaching activity, if applicable</a:t>
            </a:r>
          </a:p>
          <a:p>
            <a:pPr lvl="2">
              <a:buClr>
                <a:srgbClr val="FFCB25"/>
              </a:buClr>
              <a:buFont typeface="Wingdings" pitchFamily="2" charset="2"/>
              <a:buChar char="§"/>
            </a:pPr>
            <a:r>
              <a:rPr lang="en-US" sz="1800" dirty="0" smtClean="0">
                <a:latin typeface="Georgia" pitchFamily="18" charset="0"/>
              </a:rPr>
              <a:t>For more information, visit </a:t>
            </a:r>
            <a:r>
              <a:rPr lang="en-US" sz="1800" dirty="0" smtClean="0">
                <a:solidFill>
                  <a:srgbClr val="FFCB25"/>
                </a:solidFill>
                <a:latin typeface="Georgia" pitchFamily="18" charset="0"/>
              </a:rPr>
              <a:t>www.temple.edu/research/ </a:t>
            </a:r>
            <a:r>
              <a:rPr lang="en-US" sz="1800" dirty="0" err="1" smtClean="0">
                <a:solidFill>
                  <a:srgbClr val="FFCB25"/>
                </a:solidFill>
                <a:latin typeface="Georgia" pitchFamily="18" charset="0"/>
              </a:rPr>
              <a:t>login.asp?val</a:t>
            </a:r>
            <a:r>
              <a:rPr lang="en-US" sz="1800" dirty="0" smtClean="0">
                <a:solidFill>
                  <a:srgbClr val="FFCB25"/>
                </a:solidFill>
                <a:latin typeface="Georgia" pitchFamily="18" charset="0"/>
              </a:rPr>
              <a:t>=</a:t>
            </a:r>
            <a:r>
              <a:rPr lang="en-US" sz="1800" dirty="0" err="1" smtClean="0">
                <a:solidFill>
                  <a:srgbClr val="FFCB25"/>
                </a:solidFill>
                <a:latin typeface="Georgia" pitchFamily="18" charset="0"/>
              </a:rPr>
              <a:t>iacuc</a:t>
            </a:r>
            <a:r>
              <a:rPr lang="en-US" sz="1800" dirty="0" smtClean="0">
                <a:latin typeface="Georgia" pitchFamily="18" charset="0"/>
              </a:rPr>
              <a:t>.</a:t>
            </a:r>
          </a:p>
          <a:p>
            <a:pPr lvl="1">
              <a:buClr>
                <a:srgbClr val="FFCB25"/>
              </a:buClr>
              <a:buFont typeface="Arial" pitchFamily="34" charset="0"/>
              <a:buChar char="•"/>
            </a:pPr>
            <a:endParaRPr lang="en-US" sz="1800" dirty="0" smtClean="0"/>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4: Further Follow-Up </a:t>
            </a:r>
            <a:r>
              <a:rPr lang="en-US" sz="4000" dirty="0" smtClean="0">
                <a:solidFill>
                  <a:srgbClr val="FFCF37"/>
                </a:solidFill>
                <a:latin typeface="Georgia" pitchFamily="18" charset="0"/>
              </a:rPr>
              <a:t>by Unit’s </a:t>
            </a:r>
            <a:r>
              <a:rPr lang="en-US" sz="4000" dirty="0" smtClean="0">
                <a:solidFill>
                  <a:srgbClr val="FFCF37"/>
                </a:solidFill>
                <a:latin typeface="Georgia" pitchFamily="18" charset="0"/>
              </a:rPr>
              <a:t>Business Manager </a:t>
            </a:r>
            <a:r>
              <a:rPr lang="en-US" sz="1800" dirty="0" smtClean="0">
                <a:solidFill>
                  <a:srgbClr val="FFCF37"/>
                </a:solidFill>
                <a:latin typeface="Georgia" pitchFamily="18" charset="0"/>
              </a:rPr>
              <a:t>(cont’d)</a:t>
            </a:r>
            <a:endParaRPr lang="en-US" sz="1800" dirty="0">
              <a:solidFill>
                <a:srgbClr val="FFCF37"/>
              </a:solidFill>
              <a:latin typeface="Georgia" pitchFamily="18" charset="0"/>
            </a:endParaRPr>
          </a:p>
        </p:txBody>
      </p:sp>
      <p:sp>
        <p:nvSpPr>
          <p:cNvPr id="2" name="Content Placeholder 1"/>
          <p:cNvSpPr>
            <a:spLocks noGrp="1"/>
          </p:cNvSpPr>
          <p:nvPr>
            <p:ph idx="1"/>
          </p:nvPr>
        </p:nvSpPr>
        <p:spPr>
          <a:xfrm>
            <a:off x="548640" y="1645921"/>
            <a:ext cx="8290560" cy="4526279"/>
          </a:xfrm>
        </p:spPr>
        <p:txBody>
          <a:bodyPr>
            <a:normAutofit/>
          </a:bodyPr>
          <a:lstStyle/>
          <a:p>
            <a:pPr>
              <a:buClr>
                <a:srgbClr val="FFCB25"/>
              </a:buClr>
              <a:buFont typeface="Wingdings" pitchFamily="2" charset="2"/>
              <a:buChar char="Ø"/>
            </a:pPr>
            <a:r>
              <a:rPr lang="en-US" sz="2000" dirty="0" smtClean="0">
                <a:latin typeface="Georgia" pitchFamily="18" charset="0"/>
              </a:rPr>
              <a:t>Business Manager ensures that the PF/PFRA completes three additional procedures if the candidate will likely come in contact with minors:</a:t>
            </a:r>
          </a:p>
          <a:p>
            <a:pPr lvl="1">
              <a:buClr>
                <a:srgbClr val="FFCB25"/>
              </a:buClr>
              <a:buFont typeface="Arial" pitchFamily="34" charset="0"/>
              <a:buChar char="•"/>
            </a:pPr>
            <a:r>
              <a:rPr lang="en-US" sz="1800" dirty="0" smtClean="0">
                <a:latin typeface="Georgia" pitchFamily="18" charset="0"/>
              </a:rPr>
              <a:t>Child Abuse Clearance Form, which is found at </a:t>
            </a:r>
            <a:r>
              <a:rPr lang="en-US" sz="1800" dirty="0" smtClean="0">
                <a:solidFill>
                  <a:srgbClr val="FFCF37"/>
                </a:solidFill>
                <a:latin typeface="Georgia" pitchFamily="18" charset="0"/>
              </a:rPr>
              <a:t>www.dpw.state.pa.us/ </a:t>
            </a:r>
            <a:r>
              <a:rPr lang="en-US" sz="1800" dirty="0" err="1" smtClean="0">
                <a:solidFill>
                  <a:srgbClr val="FFCF37"/>
                </a:solidFill>
                <a:latin typeface="Georgia" pitchFamily="18" charset="0"/>
              </a:rPr>
              <a:t>cs</a:t>
            </a:r>
            <a:r>
              <a:rPr lang="en-US" sz="1800" dirty="0" smtClean="0">
                <a:solidFill>
                  <a:srgbClr val="FFCF37"/>
                </a:solidFill>
                <a:latin typeface="Georgia" pitchFamily="18" charset="0"/>
              </a:rPr>
              <a:t>/groups/</a:t>
            </a:r>
            <a:r>
              <a:rPr lang="en-US" sz="1800" dirty="0" err="1" smtClean="0">
                <a:solidFill>
                  <a:srgbClr val="FFCF37"/>
                </a:solidFill>
                <a:latin typeface="Georgia" pitchFamily="18" charset="0"/>
              </a:rPr>
              <a:t>webcontent</a:t>
            </a:r>
            <a:r>
              <a:rPr lang="en-US" sz="1800" dirty="0" smtClean="0">
                <a:solidFill>
                  <a:srgbClr val="FFCF37"/>
                </a:solidFill>
                <a:latin typeface="Georgia" pitchFamily="18" charset="0"/>
              </a:rPr>
              <a:t>/documents/form/s_001762.pdf</a:t>
            </a:r>
          </a:p>
          <a:p>
            <a:pPr lvl="2">
              <a:buClr>
                <a:srgbClr val="FFCB25"/>
              </a:buClr>
              <a:buFont typeface="Wingdings" pitchFamily="2" charset="2"/>
              <a:buChar char="§"/>
            </a:pPr>
            <a:r>
              <a:rPr lang="en-US" sz="1600" dirty="0" smtClean="0">
                <a:latin typeface="Georgia" pitchFamily="18" charset="0"/>
              </a:rPr>
              <a:t>PF/PFRA mails the completed form directly to the Department of Public Welfare in Harrisburg along with a $10 money order.</a:t>
            </a:r>
          </a:p>
          <a:p>
            <a:pPr lvl="2">
              <a:buClr>
                <a:srgbClr val="FFCB25"/>
              </a:buClr>
              <a:buFont typeface="Wingdings" pitchFamily="2" charset="2"/>
              <a:buChar char="§"/>
            </a:pPr>
            <a:r>
              <a:rPr lang="en-US" sz="1600" dirty="0" smtClean="0">
                <a:latin typeface="Georgia" pitchFamily="18" charset="0"/>
              </a:rPr>
              <a:t>A copy of the completed form is retained by the PF/PFRA as proof of submission.</a:t>
            </a:r>
            <a:endParaRPr lang="en-US" sz="1600" dirty="0" smtClean="0">
              <a:solidFill>
                <a:srgbClr val="FFCF37"/>
              </a:solidFill>
              <a:latin typeface="Georgia" pitchFamily="18" charset="0"/>
            </a:endParaRPr>
          </a:p>
          <a:p>
            <a:pPr lvl="1">
              <a:buClr>
                <a:srgbClr val="FFCB25"/>
              </a:buClr>
              <a:buFont typeface="Arial" pitchFamily="34" charset="0"/>
              <a:buChar char="•"/>
            </a:pPr>
            <a:r>
              <a:rPr lang="en-US" sz="1800" dirty="0" smtClean="0">
                <a:latin typeface="Georgia" pitchFamily="18" charset="0"/>
              </a:rPr>
              <a:t>Pennsylvania State Police Criminal Background Check, which can be accessed at </a:t>
            </a:r>
            <a:r>
              <a:rPr lang="en-US" sz="1800" dirty="0" smtClean="0">
                <a:solidFill>
                  <a:srgbClr val="FFCF37"/>
                </a:solidFill>
                <a:latin typeface="Georgia" pitchFamily="18" charset="0"/>
              </a:rPr>
              <a:t>www.temple.edu/grad/pfo/forms.html</a:t>
            </a:r>
          </a:p>
          <a:p>
            <a:pPr lvl="2">
              <a:buClr>
                <a:srgbClr val="FFCB25"/>
              </a:buClr>
              <a:buFont typeface="Wingdings" pitchFamily="2" charset="2"/>
              <a:buChar char="§"/>
            </a:pPr>
            <a:r>
              <a:rPr lang="en-US" sz="1600" dirty="0" smtClean="0">
                <a:latin typeface="Georgia" pitchFamily="18" charset="0"/>
              </a:rPr>
              <a:t>PF/PFRA signs the completed form and forwards it to the Department of Human Resources.</a:t>
            </a:r>
          </a:p>
          <a:p>
            <a:pPr lvl="2">
              <a:buClr>
                <a:srgbClr val="FFCB25"/>
              </a:buClr>
              <a:buFont typeface="Wingdings" pitchFamily="2" charset="2"/>
              <a:buChar char="§"/>
            </a:pPr>
            <a:r>
              <a:rPr lang="en-US" sz="1600" dirty="0" smtClean="0">
                <a:latin typeface="Georgia" pitchFamily="18" charset="0"/>
              </a:rPr>
              <a:t>HR Generalist assigned to the PF’s/PFRA’s school/college/department completes the criminal check.</a:t>
            </a:r>
            <a:endParaRPr lang="en-US" sz="1600" dirty="0" smtClean="0">
              <a:solidFill>
                <a:srgbClr val="FFCF37"/>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4: Further Follow-Up </a:t>
            </a:r>
            <a:r>
              <a:rPr lang="en-US" sz="4000" dirty="0" smtClean="0">
                <a:solidFill>
                  <a:srgbClr val="FFCF37"/>
                </a:solidFill>
                <a:latin typeface="Georgia" pitchFamily="18" charset="0"/>
              </a:rPr>
              <a:t>by Unit’s </a:t>
            </a:r>
            <a:r>
              <a:rPr lang="en-US" sz="4000" dirty="0" smtClean="0">
                <a:solidFill>
                  <a:srgbClr val="FFCF37"/>
                </a:solidFill>
                <a:latin typeface="Georgia" pitchFamily="18" charset="0"/>
              </a:rPr>
              <a:t>Business Manager </a:t>
            </a:r>
            <a:r>
              <a:rPr lang="en-US" sz="1800" dirty="0" smtClean="0">
                <a:solidFill>
                  <a:srgbClr val="FFCF37"/>
                </a:solidFill>
                <a:latin typeface="Georgia" pitchFamily="18" charset="0"/>
              </a:rPr>
              <a:t>(cont’d)</a:t>
            </a:r>
            <a:endParaRPr lang="en-US" sz="1800" dirty="0">
              <a:solidFill>
                <a:srgbClr val="FFCF37"/>
              </a:solidFill>
              <a:latin typeface="Georgia" pitchFamily="18" charset="0"/>
            </a:endParaRPr>
          </a:p>
        </p:txBody>
      </p:sp>
      <p:sp>
        <p:nvSpPr>
          <p:cNvPr id="2" name="Content Placeholder 1"/>
          <p:cNvSpPr>
            <a:spLocks noGrp="1"/>
          </p:cNvSpPr>
          <p:nvPr>
            <p:ph idx="1"/>
          </p:nvPr>
        </p:nvSpPr>
        <p:spPr>
          <a:xfrm>
            <a:off x="548640" y="1645921"/>
            <a:ext cx="8138160" cy="4526279"/>
          </a:xfrm>
        </p:spPr>
        <p:txBody>
          <a:bodyPr>
            <a:normAutofit/>
          </a:bodyPr>
          <a:lstStyle/>
          <a:p>
            <a:pPr lvl="1">
              <a:buClr>
                <a:srgbClr val="FFCB25"/>
              </a:buClr>
              <a:buFont typeface="Arial" pitchFamily="34" charset="0"/>
              <a:buChar char="•"/>
            </a:pPr>
            <a:r>
              <a:rPr lang="en-US" sz="1800" dirty="0" smtClean="0">
                <a:latin typeface="Georgia" pitchFamily="18" charset="0"/>
              </a:rPr>
              <a:t>FBI Fingerprint Check</a:t>
            </a:r>
          </a:p>
          <a:p>
            <a:pPr lvl="2">
              <a:buClr>
                <a:srgbClr val="FFCB25"/>
              </a:buClr>
              <a:buFont typeface="Wingdings" pitchFamily="2" charset="2"/>
              <a:buChar char="§"/>
            </a:pPr>
            <a:r>
              <a:rPr lang="en-US" sz="1600" dirty="0" smtClean="0">
                <a:latin typeface="Georgia" pitchFamily="18" charset="0"/>
              </a:rPr>
              <a:t>PF/PFRA registers online at </a:t>
            </a:r>
            <a:r>
              <a:rPr lang="en-US" sz="1600" dirty="0" smtClean="0">
                <a:solidFill>
                  <a:srgbClr val="FFCF37"/>
                </a:solidFill>
                <a:latin typeface="Georgia" pitchFamily="18" charset="0"/>
              </a:rPr>
              <a:t>https://www.pa.cogentid.com/index.htm</a:t>
            </a:r>
            <a:r>
              <a:rPr lang="en-US" sz="1600" dirty="0" smtClean="0">
                <a:latin typeface="Georgia" pitchFamily="18" charset="0"/>
              </a:rPr>
              <a:t>, where s/he first selects the Department of Public Welfare (DPW) link and then “Register Online.”</a:t>
            </a:r>
          </a:p>
          <a:p>
            <a:pPr lvl="2">
              <a:buClr>
                <a:srgbClr val="FFCB25"/>
              </a:buClr>
              <a:buFont typeface="Wingdings" pitchFamily="2" charset="2"/>
              <a:buChar char="§"/>
            </a:pPr>
            <a:r>
              <a:rPr lang="en-US" sz="1600" dirty="0">
                <a:latin typeface="Georgia" pitchFamily="18" charset="0"/>
              </a:rPr>
              <a:t>PF/PFRA takes </a:t>
            </a:r>
            <a:r>
              <a:rPr lang="en-US" sz="1600" dirty="0" smtClean="0">
                <a:latin typeface="Georgia" pitchFamily="18" charset="0"/>
              </a:rPr>
              <a:t>the online registration printout to a fingerprinting location along with a valid ID, as identified at the “What to Bring” link on </a:t>
            </a:r>
            <a:r>
              <a:rPr lang="en-US" sz="1600" dirty="0" smtClean="0">
                <a:solidFill>
                  <a:srgbClr val="FFCF37"/>
                </a:solidFill>
                <a:latin typeface="Georgia" pitchFamily="18" charset="0"/>
              </a:rPr>
              <a:t>https://www.pa.cogentid.com/index_dpw.htm</a:t>
            </a:r>
            <a:endParaRPr lang="en-US" sz="1600" dirty="0" smtClean="0">
              <a:latin typeface="Georgia" pitchFamily="18" charset="0"/>
            </a:endParaRPr>
          </a:p>
          <a:p>
            <a:pPr lvl="2">
              <a:buClr>
                <a:srgbClr val="FFCB25"/>
              </a:buClr>
              <a:buFont typeface="Wingdings" pitchFamily="2" charset="2"/>
              <a:buChar char="§"/>
            </a:pPr>
            <a:r>
              <a:rPr lang="en-US" sz="1600" dirty="0" smtClean="0">
                <a:latin typeface="Georgia" pitchFamily="18" charset="0"/>
              </a:rPr>
              <a:t>Convenient fingerprinting locations are found at:</a:t>
            </a:r>
          </a:p>
          <a:p>
            <a:pPr lvl="3">
              <a:buClr>
                <a:srgbClr val="FFCF37"/>
              </a:buClr>
              <a:buFont typeface="Courier New" pitchFamily="49" charset="0"/>
              <a:buChar char="o"/>
            </a:pPr>
            <a:r>
              <a:rPr lang="en-US" sz="1400" dirty="0" smtClean="0">
                <a:latin typeface="Georgia" pitchFamily="18" charset="0"/>
              </a:rPr>
              <a:t>Transitional Work Corporation</a:t>
            </a:r>
          </a:p>
          <a:p>
            <a:pPr lvl="4">
              <a:buClr>
                <a:srgbClr val="FFCF37"/>
              </a:buClr>
              <a:buFont typeface="Wingdings" pitchFamily="2" charset="2"/>
              <a:buChar char="ü"/>
            </a:pPr>
            <a:r>
              <a:rPr lang="en-US" sz="1400" dirty="0" smtClean="0">
                <a:latin typeface="Georgia" pitchFamily="18" charset="0"/>
              </a:rPr>
              <a:t>Land Title Building, 100 South Broad St, 9</a:t>
            </a:r>
            <a:r>
              <a:rPr lang="en-US" sz="1400" baseline="30000" dirty="0" smtClean="0">
                <a:latin typeface="Georgia" pitchFamily="18" charset="0"/>
              </a:rPr>
              <a:t>th</a:t>
            </a:r>
            <a:r>
              <a:rPr lang="en-US" sz="1400" dirty="0" smtClean="0">
                <a:latin typeface="Georgia" pitchFamily="18" charset="0"/>
              </a:rPr>
              <a:t> Floor, Philadelphia</a:t>
            </a:r>
          </a:p>
          <a:p>
            <a:pPr lvl="4">
              <a:buClr>
                <a:srgbClr val="FFCF37"/>
              </a:buClr>
              <a:buFont typeface="Wingdings" pitchFamily="2" charset="2"/>
              <a:buChar char="ü"/>
            </a:pPr>
            <a:r>
              <a:rPr lang="nn-NO" sz="1400" dirty="0" smtClean="0">
                <a:latin typeface="Georgia" pitchFamily="18" charset="0"/>
              </a:rPr>
              <a:t>Monday – Friday, 9:00 a.m. to 4:30 p.m.</a:t>
            </a:r>
            <a:endParaRPr lang="en-US" sz="1400" dirty="0" smtClean="0">
              <a:latin typeface="Georgia" pitchFamily="18" charset="0"/>
            </a:endParaRPr>
          </a:p>
          <a:p>
            <a:pPr lvl="3">
              <a:buClr>
                <a:srgbClr val="FFCF37"/>
              </a:buClr>
              <a:buFont typeface="Courier New" pitchFamily="49" charset="0"/>
              <a:buChar char="o"/>
            </a:pPr>
            <a:r>
              <a:rPr lang="en-US" sz="1400" dirty="0" smtClean="0">
                <a:latin typeface="Georgia" pitchFamily="18" charset="0"/>
              </a:rPr>
              <a:t>UPS Store #3263</a:t>
            </a:r>
          </a:p>
          <a:p>
            <a:pPr lvl="4">
              <a:buClr>
                <a:srgbClr val="FFCF37"/>
              </a:buClr>
              <a:buFont typeface="Wingdings" pitchFamily="2" charset="2"/>
              <a:buChar char="ü"/>
            </a:pPr>
            <a:r>
              <a:rPr lang="en-US" sz="1400" dirty="0" smtClean="0">
                <a:latin typeface="Georgia" pitchFamily="18" charset="0"/>
              </a:rPr>
              <a:t>1735 Market Street (enter at the corner of North 18</a:t>
            </a:r>
            <a:r>
              <a:rPr lang="en-US" sz="1400" baseline="30000" dirty="0" smtClean="0">
                <a:latin typeface="Georgia" pitchFamily="18" charset="0"/>
              </a:rPr>
              <a:t>th</a:t>
            </a:r>
            <a:r>
              <a:rPr lang="en-US" sz="1400" dirty="0" smtClean="0">
                <a:latin typeface="Georgia" pitchFamily="18" charset="0"/>
              </a:rPr>
              <a:t> Street and JFK Boulevard), Philadelphia</a:t>
            </a:r>
          </a:p>
          <a:p>
            <a:pPr lvl="4">
              <a:buClr>
                <a:srgbClr val="FFCF37"/>
              </a:buClr>
              <a:buFont typeface="Wingdings" pitchFamily="2" charset="2"/>
              <a:buChar char="ü"/>
            </a:pPr>
            <a:r>
              <a:rPr lang="nn-NO" sz="1400" dirty="0" smtClean="0">
                <a:latin typeface="Georgia" pitchFamily="18" charset="0"/>
              </a:rPr>
              <a:t>Monday – Friday, 10:00 a.m. to 4:00 p.m.</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36</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sz="4400" dirty="0" smtClean="0">
                <a:solidFill>
                  <a:srgbClr val="FFCF37"/>
                </a:solidFill>
                <a:latin typeface="Georgia" pitchFamily="18" charset="0"/>
              </a:rPr>
              <a:t>Step 5: Process Concluded by</a:t>
            </a:r>
            <a:br>
              <a:rPr lang="en-US" sz="4400" dirty="0" smtClean="0">
                <a:solidFill>
                  <a:srgbClr val="FFCF37"/>
                </a:solidFill>
                <a:latin typeface="Georgia" pitchFamily="18" charset="0"/>
              </a:rPr>
            </a:br>
            <a:r>
              <a:rPr lang="en-US" sz="4400" dirty="0" smtClean="0">
                <a:solidFill>
                  <a:srgbClr val="FFCF37"/>
                </a:solidFill>
                <a:latin typeface="Georgia" pitchFamily="18" charset="0"/>
              </a:rPr>
              <a:t>Postdoctoral Fellows Office</a:t>
            </a:r>
            <a:endParaRPr lang="en-US" sz="4400" dirty="0">
              <a:latin typeface="Georgia" pitchFamily="18" charset="0"/>
            </a:endParaRPr>
          </a:p>
        </p:txBody>
      </p:sp>
      <p:sp>
        <p:nvSpPr>
          <p:cNvPr id="2" name="Content Placeholder 1"/>
          <p:cNvSpPr>
            <a:spLocks noGrp="1"/>
          </p:cNvSpPr>
          <p:nvPr>
            <p:ph idx="1"/>
          </p:nvPr>
        </p:nvSpPr>
        <p:spPr>
          <a:xfrm>
            <a:off x="548640" y="1645921"/>
            <a:ext cx="7757160" cy="4373880"/>
          </a:xfrm>
        </p:spPr>
        <p:txBody>
          <a:bodyPr>
            <a:normAutofit/>
          </a:bodyPr>
          <a:lstStyle/>
          <a:p>
            <a:pPr>
              <a:buClr>
                <a:srgbClr val="FFCB25"/>
              </a:buClr>
              <a:buFont typeface="Wingdings" pitchFamily="2" charset="2"/>
              <a:buChar char="Ø"/>
            </a:pPr>
            <a:r>
              <a:rPr lang="en-US" sz="2400" dirty="0" smtClean="0">
                <a:latin typeface="Georgia" pitchFamily="18" charset="0"/>
              </a:rPr>
              <a:t>Forwards “Post Graduate (DOC/FELLOW) Requisition” and other original documents to Human Resources.</a:t>
            </a:r>
          </a:p>
          <a:p>
            <a:pPr>
              <a:buClr>
                <a:srgbClr val="FFCB25"/>
              </a:buClr>
              <a:buFont typeface="Wingdings" pitchFamily="2" charset="2"/>
              <a:buChar char="Ø"/>
            </a:pPr>
            <a:r>
              <a:rPr lang="en-US" sz="2400" dirty="0" smtClean="0">
                <a:latin typeface="Georgia" pitchFamily="18" charset="0"/>
              </a:rPr>
              <a:t>Sends copies of all documents to the Business Manager.</a:t>
            </a:r>
          </a:p>
          <a:p>
            <a:pPr>
              <a:buClr>
                <a:srgbClr val="FFCB25"/>
              </a:buClr>
              <a:buFont typeface="Wingdings" pitchFamily="2" charset="2"/>
              <a:buChar char="Ø"/>
            </a:pPr>
            <a:r>
              <a:rPr lang="en-US" sz="2400" dirty="0" smtClean="0">
                <a:latin typeface="Georgia" pitchFamily="18" charset="0"/>
              </a:rPr>
              <a:t>Forwards all completed documentation to the Benefits and Compensation departments in HR to activate the PF’s/PFRA’s benefits, if required.</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Overview of the Position Control</a:t>
            </a:r>
            <a:br>
              <a:rPr lang="en-US" sz="4000" dirty="0" smtClean="0">
                <a:solidFill>
                  <a:srgbClr val="FFCF37"/>
                </a:solidFill>
                <a:latin typeface="Georgia" pitchFamily="18" charset="0"/>
              </a:rPr>
            </a:br>
            <a:r>
              <a:rPr lang="en-US" sz="4000" dirty="0" smtClean="0">
                <a:solidFill>
                  <a:srgbClr val="FFCF37"/>
                </a:solidFill>
                <a:latin typeface="Georgia" pitchFamily="18" charset="0"/>
              </a:rPr>
              <a:t>Number</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8061960" cy="4754880"/>
          </a:xfrm>
        </p:spPr>
        <p:txBody>
          <a:bodyPr>
            <a:noAutofit/>
          </a:bodyPr>
          <a:lstStyle/>
          <a:p>
            <a:pPr lvl="0">
              <a:buClr>
                <a:srgbClr val="FFCB25"/>
              </a:buClr>
              <a:buFont typeface="Wingdings" pitchFamily="2" charset="2"/>
              <a:buChar char="Ø"/>
            </a:pPr>
            <a:r>
              <a:rPr lang="en-US" sz="1900" dirty="0" smtClean="0">
                <a:latin typeface="Georgia" pitchFamily="18" charset="0"/>
              </a:rPr>
              <a:t>Individuals appointed as PF or PFRA require a position control number (PCN).</a:t>
            </a:r>
          </a:p>
          <a:p>
            <a:pPr lvl="0">
              <a:buClr>
                <a:srgbClr val="FFCB25"/>
              </a:buClr>
              <a:buFont typeface="Wingdings" pitchFamily="2" charset="2"/>
              <a:buChar char="Ø"/>
            </a:pPr>
            <a:r>
              <a:rPr lang="en-US" sz="1900" dirty="0" smtClean="0">
                <a:latin typeface="Georgia" pitchFamily="18" charset="0"/>
              </a:rPr>
              <a:t>The PCN is to be generated or updated prior to forwarding the completed paperwork to Nina Marie </a:t>
            </a:r>
            <a:r>
              <a:rPr lang="en-US" sz="1900" dirty="0" err="1" smtClean="0">
                <a:latin typeface="Georgia" pitchFamily="18" charset="0"/>
              </a:rPr>
              <a:t>Campellone</a:t>
            </a:r>
            <a:r>
              <a:rPr lang="en-US" sz="1900" dirty="0" smtClean="0">
                <a:latin typeface="Georgia" pitchFamily="18" charset="0"/>
              </a:rPr>
              <a:t>, Project Manager, Postdoctoral Fellows Office.</a:t>
            </a:r>
          </a:p>
          <a:p>
            <a:pPr lvl="0">
              <a:buClr>
                <a:srgbClr val="FFCB25"/>
              </a:buClr>
              <a:buFont typeface="Wingdings" pitchFamily="2" charset="2"/>
              <a:buChar char="Ø"/>
            </a:pPr>
            <a:r>
              <a:rPr lang="en-US" sz="1900" dirty="0" smtClean="0">
                <a:latin typeface="Georgia" pitchFamily="18" charset="0"/>
              </a:rPr>
              <a:t>The unit’s Business Manager is responsible for obtaining or updating the PCN.</a:t>
            </a:r>
          </a:p>
          <a:p>
            <a:pPr lvl="0">
              <a:buClr>
                <a:srgbClr val="FFCB25"/>
              </a:buClr>
              <a:buFont typeface="Wingdings" pitchFamily="2" charset="2"/>
              <a:buChar char="Ø"/>
            </a:pPr>
            <a:r>
              <a:rPr lang="en-US" sz="1900" dirty="0" smtClean="0">
                <a:latin typeface="Georgia" pitchFamily="18" charset="0"/>
              </a:rPr>
              <a:t>The PCN must be included on the “Post Graduate (DOC/FELLOW) Requisition,” if the PF/PFRA is a new appointment.</a:t>
            </a:r>
          </a:p>
          <a:p>
            <a:pPr lvl="0">
              <a:buClr>
                <a:srgbClr val="FFCB25"/>
              </a:buClr>
              <a:buFont typeface="Wingdings" pitchFamily="2" charset="2"/>
              <a:buChar char="Ø"/>
            </a:pPr>
            <a:r>
              <a:rPr lang="en-US" sz="1900" dirty="0" smtClean="0">
                <a:latin typeface="Georgia" pitchFamily="18" charset="0"/>
              </a:rPr>
              <a:t>If the </a:t>
            </a:r>
            <a:r>
              <a:rPr lang="en-US" sz="1900" dirty="0">
                <a:latin typeface="Georgia" pitchFamily="18" charset="0"/>
              </a:rPr>
              <a:t>PF/PFRA is </a:t>
            </a:r>
            <a:r>
              <a:rPr lang="en-US" sz="1900" dirty="0" smtClean="0">
                <a:latin typeface="Georgia" pitchFamily="18" charset="0"/>
              </a:rPr>
              <a:t>a reappointment, the PCN must be updated to reflect the current annual salary.</a:t>
            </a:r>
          </a:p>
          <a:p>
            <a:pPr lvl="0">
              <a:buClr>
                <a:srgbClr val="FFCB25"/>
              </a:buClr>
              <a:buFont typeface="Wingdings" pitchFamily="2" charset="2"/>
              <a:buChar char="Ø"/>
            </a:pPr>
            <a:r>
              <a:rPr lang="en-US" sz="1900" dirty="0" smtClean="0">
                <a:latin typeface="Georgia" pitchFamily="18" charset="0"/>
              </a:rPr>
              <a:t>Every year a </a:t>
            </a:r>
            <a:r>
              <a:rPr lang="en-US" sz="1900" dirty="0">
                <a:latin typeface="Georgia" pitchFamily="18" charset="0"/>
              </a:rPr>
              <a:t>PF/PFRA is </a:t>
            </a:r>
            <a:r>
              <a:rPr lang="en-US" sz="1900" dirty="0" smtClean="0">
                <a:latin typeface="Georgia" pitchFamily="18" charset="0"/>
              </a:rPr>
              <a:t>reappointed, her/his salary increases and the PCN must be updated to reflect the current annual salary. PCN’s are updated at the request of the department, not automatically.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Creating a Position Control</a:t>
            </a:r>
            <a:br>
              <a:rPr lang="en-US" sz="4000" dirty="0" smtClean="0">
                <a:solidFill>
                  <a:srgbClr val="FFCF37"/>
                </a:solidFill>
                <a:latin typeface="Georgia" pitchFamily="18" charset="0"/>
              </a:rPr>
            </a:br>
            <a:r>
              <a:rPr lang="en-US" sz="4000" dirty="0" smtClean="0">
                <a:solidFill>
                  <a:srgbClr val="FFCF37"/>
                </a:solidFill>
                <a:latin typeface="Georgia" pitchFamily="18" charset="0"/>
              </a:rPr>
              <a:t>Number for a New Position</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8290560" cy="4876800"/>
          </a:xfrm>
        </p:spPr>
        <p:txBody>
          <a:bodyPr>
            <a:normAutofit fontScale="40000" lnSpcReduction="20000"/>
          </a:bodyPr>
          <a:lstStyle/>
          <a:p>
            <a:pPr>
              <a:buClr>
                <a:srgbClr val="FFCB25"/>
              </a:buClr>
              <a:buFont typeface="Wingdings" pitchFamily="2" charset="2"/>
              <a:buChar char="Ø"/>
            </a:pPr>
            <a:r>
              <a:rPr lang="en-US" sz="5500" dirty="0" smtClean="0">
                <a:latin typeface="Georgia" pitchFamily="18" charset="0"/>
              </a:rPr>
              <a:t>The Budget Office creates the PCN for a position that is not supported by any grant funding.</a:t>
            </a:r>
          </a:p>
          <a:p>
            <a:pPr>
              <a:buClr>
                <a:srgbClr val="FFCB25"/>
              </a:buClr>
              <a:buFont typeface="Wingdings" pitchFamily="2" charset="2"/>
              <a:buChar char="Ø"/>
            </a:pPr>
            <a:r>
              <a:rPr lang="en-US" sz="5500" dirty="0" smtClean="0">
                <a:latin typeface="Georgia" pitchFamily="18" charset="0"/>
              </a:rPr>
              <a:t>The Research Accounting Services Department in the Controller’s Office creates the PCN if the position is supported by grant funding.</a:t>
            </a:r>
          </a:p>
          <a:p>
            <a:pPr lvl="1">
              <a:buClr>
                <a:srgbClr val="FFCB25"/>
              </a:buClr>
              <a:buFont typeface="Arial" pitchFamily="34" charset="0"/>
              <a:buChar char="•"/>
            </a:pPr>
            <a:r>
              <a:rPr lang="en-US" sz="4500" dirty="0" smtClean="0">
                <a:latin typeface="Georgia" pitchFamily="18" charset="0"/>
              </a:rPr>
              <a:t>The unit’s Business Manager forwards the scanned “Post Graduate (DOC/FELLOW) Requisition” with appropriate departmental approvals and appointment letter to:</a:t>
            </a:r>
          </a:p>
          <a:p>
            <a:pPr lvl="2">
              <a:buClr>
                <a:srgbClr val="FFCB25"/>
              </a:buClr>
              <a:buFont typeface="Wingdings" pitchFamily="2" charset="2"/>
              <a:buChar char="§"/>
            </a:pPr>
            <a:r>
              <a:rPr lang="en-US" sz="4000" dirty="0" err="1" smtClean="0">
                <a:latin typeface="Georgia" pitchFamily="18" charset="0"/>
              </a:rPr>
              <a:t>Albana</a:t>
            </a:r>
            <a:r>
              <a:rPr lang="en-US" sz="4000" dirty="0" smtClean="0">
                <a:latin typeface="Georgia" pitchFamily="18" charset="0"/>
              </a:rPr>
              <a:t> </a:t>
            </a:r>
            <a:r>
              <a:rPr lang="en-US" sz="4000" dirty="0" err="1" smtClean="0">
                <a:latin typeface="Georgia" pitchFamily="18" charset="0"/>
              </a:rPr>
              <a:t>Cejne</a:t>
            </a:r>
            <a:r>
              <a:rPr lang="en-US" sz="4000" dirty="0" smtClean="0">
                <a:latin typeface="Georgia" pitchFamily="18" charset="0"/>
              </a:rPr>
              <a:t>, Assistant Director of Finance</a:t>
            </a:r>
          </a:p>
          <a:p>
            <a:pPr lvl="3">
              <a:buClr>
                <a:srgbClr val="FFCB25"/>
              </a:buClr>
              <a:buFont typeface="Courier New" pitchFamily="49" charset="0"/>
              <a:buChar char="o"/>
            </a:pPr>
            <a:r>
              <a:rPr lang="en-US" sz="4000" u="sng" dirty="0" smtClean="0">
                <a:solidFill>
                  <a:srgbClr val="FFCB25"/>
                </a:solidFill>
                <a:latin typeface="Georgia" pitchFamily="18" charset="0"/>
              </a:rPr>
              <a:t>albana@temple.edu</a:t>
            </a:r>
          </a:p>
          <a:p>
            <a:pPr lvl="3">
              <a:buClr>
                <a:srgbClr val="FFCB25"/>
              </a:buClr>
              <a:buFont typeface="Courier New" pitchFamily="49" charset="0"/>
              <a:buChar char="o"/>
            </a:pPr>
            <a:r>
              <a:rPr lang="en-US" sz="4000" dirty="0" smtClean="0">
                <a:latin typeface="Georgia" pitchFamily="18" charset="0"/>
              </a:rPr>
              <a:t>215-926-2059</a:t>
            </a:r>
            <a:endParaRPr lang="en-US" sz="4000" b="1" dirty="0" smtClean="0">
              <a:solidFill>
                <a:srgbClr val="FFCB25"/>
              </a:solidFill>
              <a:latin typeface="Georgia" pitchFamily="18" charset="0"/>
            </a:endParaRPr>
          </a:p>
          <a:p>
            <a:pPr lvl="1">
              <a:buClr>
                <a:srgbClr val="FFCB25"/>
              </a:buClr>
              <a:buFont typeface="Arial" pitchFamily="34" charset="0"/>
              <a:buChar char="•"/>
            </a:pPr>
            <a:r>
              <a:rPr lang="en-US" sz="4500" dirty="0" smtClean="0">
                <a:latin typeface="Georgia" pitchFamily="18" charset="0"/>
              </a:rPr>
              <a:t>Research Accounting Services creates and updates PCN’s that begin with 24xxxx, 26xxxx, 27xxxx, 29xxxx, 30xxxx, 31xxxx, 33xxxx, 36xxxx, 39xxxx, 40xxxx, 42xxxx, 43xxxx, 44xxxx, 46xxxx, 47xxxx, 49xxxx, and 55xxxx.</a:t>
            </a:r>
          </a:p>
          <a:p>
            <a:pPr lvl="1">
              <a:buClr>
                <a:srgbClr val="FFCB25"/>
              </a:buClr>
              <a:buFont typeface="Arial" pitchFamily="34" charset="0"/>
              <a:buChar char="•"/>
            </a:pPr>
            <a:r>
              <a:rPr lang="en-US" sz="4500" dirty="0" smtClean="0">
                <a:latin typeface="Georgia" pitchFamily="18" charset="0"/>
              </a:rPr>
              <a:t>After Research Accounting Services receives, reviews, and approves the documents from the hiring department, all paperwork is returned to the department for handling.</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39</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686800" cy="1143000"/>
          </a:xfrm>
        </p:spPr>
        <p:txBody>
          <a:bodyPr>
            <a:normAutofit/>
          </a:bodyPr>
          <a:lstStyle/>
          <a:p>
            <a:r>
              <a:rPr lang="en-US" sz="4000" dirty="0" smtClean="0">
                <a:solidFill>
                  <a:srgbClr val="FFCF37"/>
                </a:solidFill>
                <a:latin typeface="Georgia" pitchFamily="18" charset="0"/>
              </a:rPr>
              <a:t>Human Resources Participants</a:t>
            </a:r>
            <a:r>
              <a:rPr lang="en-US" b="1" dirty="0" smtClean="0">
                <a:latin typeface="Georgia" pitchFamily="18" charset="0"/>
              </a:rPr>
              <a:t>	</a:t>
            </a:r>
            <a:endParaRPr lang="en-US" b="1" dirty="0">
              <a:latin typeface="Georgia" pitchFamily="18" charset="0"/>
            </a:endParaRPr>
          </a:p>
        </p:txBody>
      </p:sp>
      <p:sp>
        <p:nvSpPr>
          <p:cNvPr id="3" name="Content Placeholder 2"/>
          <p:cNvSpPr>
            <a:spLocks noGrp="1"/>
          </p:cNvSpPr>
          <p:nvPr>
            <p:ph idx="4294967295"/>
          </p:nvPr>
        </p:nvSpPr>
        <p:spPr>
          <a:xfrm>
            <a:off x="548640" y="1554480"/>
            <a:ext cx="7985760" cy="4541520"/>
          </a:xfrm>
        </p:spPr>
        <p:txBody>
          <a:bodyPr>
            <a:normAutofit/>
          </a:bodyPr>
          <a:lstStyle/>
          <a:p>
            <a:pPr>
              <a:buClr>
                <a:srgbClr val="FFCB25"/>
              </a:buClr>
              <a:buFont typeface="Wingdings" pitchFamily="2" charset="2"/>
              <a:buChar char="Ø"/>
            </a:pPr>
            <a:r>
              <a:rPr lang="en-US" sz="2800" b="1" dirty="0" smtClean="0">
                <a:latin typeface="Georgia" pitchFamily="18" charset="0"/>
              </a:rPr>
              <a:t>Kathleen Nogami</a:t>
            </a:r>
            <a:r>
              <a:rPr lang="en-US" b="1" dirty="0" smtClean="0">
                <a:latin typeface="Georgia" pitchFamily="18" charset="0"/>
              </a:rPr>
              <a:t>	</a:t>
            </a:r>
          </a:p>
          <a:p>
            <a:pPr lvl="1">
              <a:buClr>
                <a:srgbClr val="FFCB25"/>
              </a:buClr>
              <a:buFont typeface="Arial" pitchFamily="34" charset="0"/>
              <a:buChar char="•"/>
            </a:pPr>
            <a:r>
              <a:rPr lang="en-US" sz="2000" dirty="0" smtClean="0">
                <a:latin typeface="Georgia" pitchFamily="18" charset="0"/>
              </a:rPr>
              <a:t>Director, Payroll Management</a:t>
            </a:r>
          </a:p>
          <a:p>
            <a:pPr lvl="1">
              <a:buClr>
                <a:srgbClr val="FFCB25"/>
              </a:buClr>
              <a:buFont typeface="Arial" pitchFamily="34" charset="0"/>
              <a:buChar char="•"/>
            </a:pPr>
            <a:r>
              <a:rPr lang="en-US" sz="2000" u="sng" dirty="0" smtClean="0">
                <a:solidFill>
                  <a:srgbClr val="FFCF37"/>
                </a:solidFill>
                <a:latin typeface="Georgia" pitchFamily="18" charset="0"/>
              </a:rPr>
              <a:t>kathleen.nogami@temple.edu</a:t>
            </a:r>
            <a:endParaRPr lang="en-US" sz="2200" dirty="0">
              <a:latin typeface="Georgia" pitchFamily="18" charset="0"/>
            </a:endParaRPr>
          </a:p>
          <a:p>
            <a:pPr lvl="1">
              <a:buClr>
                <a:srgbClr val="FFCB25"/>
              </a:buClr>
              <a:buFont typeface="Arial" pitchFamily="34" charset="0"/>
              <a:buChar char="•"/>
            </a:pPr>
            <a:r>
              <a:rPr lang="en-US" sz="2000" dirty="0" smtClean="0">
                <a:latin typeface="Georgia" pitchFamily="18" charset="0"/>
              </a:rPr>
              <a:t>215-204-2231</a:t>
            </a:r>
            <a:endParaRPr lang="en-US" sz="20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4</a:t>
            </a:fld>
            <a:endParaRPr lang="en-US" dirty="0">
              <a:solidFill>
                <a:srgbClr val="FFCF37"/>
              </a:solidFil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dirty="0" smtClean="0"/>
              <a:t/>
            </a:r>
            <a:br>
              <a:rPr lang="en-US" dirty="0" smtClean="0"/>
            </a:br>
            <a:r>
              <a:rPr lang="en-US" dirty="0" smtClean="0"/>
              <a:t/>
            </a:r>
            <a:br>
              <a:rPr lang="en-US" dirty="0" smtClean="0"/>
            </a:br>
            <a:r>
              <a:rPr lang="en-US" sz="4400" dirty="0" smtClean="0">
                <a:solidFill>
                  <a:srgbClr val="FFCF37"/>
                </a:solidFill>
                <a:latin typeface="Georgia" pitchFamily="18" charset="0"/>
              </a:rPr>
              <a:t>Locating an Active Position Control</a:t>
            </a:r>
            <a:br>
              <a:rPr lang="en-US" sz="4400" dirty="0" smtClean="0">
                <a:solidFill>
                  <a:srgbClr val="FFCF37"/>
                </a:solidFill>
                <a:latin typeface="Georgia" pitchFamily="18" charset="0"/>
              </a:rPr>
            </a:br>
            <a:r>
              <a:rPr lang="en-US" sz="4400" dirty="0" smtClean="0">
                <a:solidFill>
                  <a:srgbClr val="FFCF37"/>
                </a:solidFill>
                <a:latin typeface="Georgia" pitchFamily="18" charset="0"/>
              </a:rPr>
              <a:t>Number for a Current Position</a:t>
            </a:r>
            <a:r>
              <a:rPr lang="en-US" sz="4400" dirty="0" smtClean="0">
                <a:latin typeface="Georgia" pitchFamily="18" charset="0"/>
              </a:rPr>
              <a:t/>
            </a:r>
            <a:br>
              <a:rPr lang="en-US" sz="4400" dirty="0" smtClean="0">
                <a:latin typeface="Georgia" pitchFamily="18" charset="0"/>
              </a:rPr>
            </a:br>
            <a:r>
              <a:rPr lang="en-US" dirty="0" smtClean="0"/>
              <a:t/>
            </a:r>
            <a:br>
              <a:rPr lang="en-US" dirty="0" smtClean="0"/>
            </a:br>
            <a:endParaRPr lang="en-US" dirty="0"/>
          </a:p>
        </p:txBody>
      </p:sp>
      <p:sp>
        <p:nvSpPr>
          <p:cNvPr id="2" name="Content Placeholder 1"/>
          <p:cNvSpPr>
            <a:spLocks noGrp="1"/>
          </p:cNvSpPr>
          <p:nvPr>
            <p:ph idx="1"/>
          </p:nvPr>
        </p:nvSpPr>
        <p:spPr>
          <a:xfrm>
            <a:off x="548640" y="1645920"/>
            <a:ext cx="7757160" cy="4525963"/>
          </a:xfrm>
        </p:spPr>
        <p:txBody>
          <a:bodyPr>
            <a:normAutofit/>
          </a:bodyPr>
          <a:lstStyle/>
          <a:p>
            <a:pPr>
              <a:buClr>
                <a:srgbClr val="FFCB25"/>
              </a:buClr>
              <a:buFont typeface="Wingdings" pitchFamily="2" charset="2"/>
              <a:buChar char="Ø"/>
            </a:pPr>
            <a:r>
              <a:rPr lang="en-US" sz="2400" dirty="0" smtClean="0">
                <a:latin typeface="Georgia" pitchFamily="18" charset="0"/>
              </a:rPr>
              <a:t>The unit’s Business Manager is responsible for supplying the PCN.</a:t>
            </a:r>
          </a:p>
          <a:p>
            <a:pPr>
              <a:buClr>
                <a:srgbClr val="FFCB25"/>
              </a:buClr>
              <a:buFont typeface="Wingdings" pitchFamily="2" charset="2"/>
              <a:buChar char="Ø"/>
            </a:pPr>
            <a:r>
              <a:rPr lang="en-US" sz="2400" dirty="0" smtClean="0">
                <a:latin typeface="Georgia" pitchFamily="18" charset="0"/>
              </a:rPr>
              <a:t>The PCN can be obtained by clicking on the “Organization Chart” link on </a:t>
            </a:r>
            <a:r>
              <a:rPr lang="en-US" sz="2400" dirty="0" err="1" smtClean="0">
                <a:latin typeface="Georgia" pitchFamily="18" charset="0"/>
              </a:rPr>
              <a:t>TUportal</a:t>
            </a:r>
            <a:r>
              <a:rPr lang="en-US" sz="2400" dirty="0">
                <a:latin typeface="Georgia" pitchFamily="18" charset="0"/>
              </a:rPr>
              <a:t>.</a:t>
            </a:r>
            <a:endParaRPr lang="en-US" sz="2400" dirty="0" smtClean="0">
              <a:latin typeface="Georgia" pitchFamily="18" charset="0"/>
            </a:endParaRPr>
          </a:p>
          <a:p>
            <a:pPr>
              <a:buClr>
                <a:srgbClr val="FFCB25"/>
              </a:buClr>
              <a:buFont typeface="Wingdings" pitchFamily="2" charset="2"/>
              <a:buChar char="Ø"/>
            </a:pPr>
            <a:r>
              <a:rPr lang="en-US" sz="2400" dirty="0" smtClean="0">
                <a:latin typeface="Georgia" pitchFamily="18" charset="0"/>
              </a:rPr>
              <a:t>The PCN in the organization chart is the number currently assigned to the </a:t>
            </a:r>
            <a:r>
              <a:rPr lang="en-US" sz="2400" dirty="0">
                <a:latin typeface="Georgia" pitchFamily="18" charset="0"/>
              </a:rPr>
              <a:t>PF/PFRA who </a:t>
            </a:r>
            <a:r>
              <a:rPr lang="en-US" sz="2400" dirty="0" smtClean="0">
                <a:latin typeface="Georgia" pitchFamily="18" charset="0"/>
              </a:rPr>
              <a:t>is being replaced, reappointed, or receiving a salary increase.</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40</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Departmental Documentation</a:t>
            </a:r>
            <a:br>
              <a:rPr lang="en-US" sz="4000" dirty="0" smtClean="0">
                <a:solidFill>
                  <a:srgbClr val="FFCF37"/>
                </a:solidFill>
                <a:latin typeface="Georgia" pitchFamily="18" charset="0"/>
              </a:rPr>
            </a:br>
            <a:r>
              <a:rPr lang="en-US" sz="4000" dirty="0" smtClean="0">
                <a:solidFill>
                  <a:srgbClr val="FFCF37"/>
                </a:solidFill>
                <a:latin typeface="Georgia" pitchFamily="18" charset="0"/>
              </a:rPr>
              <a:t>for a PFRA’s H-1B Visa Application</a:t>
            </a:r>
            <a:endParaRPr lang="en-US" sz="4000" u="sng" dirty="0">
              <a:latin typeface="Georgia" pitchFamily="18" charset="0"/>
            </a:endParaRPr>
          </a:p>
        </p:txBody>
      </p:sp>
      <p:sp>
        <p:nvSpPr>
          <p:cNvPr id="2" name="Content Placeholder 1"/>
          <p:cNvSpPr>
            <a:spLocks noGrp="1"/>
          </p:cNvSpPr>
          <p:nvPr>
            <p:ph idx="1"/>
          </p:nvPr>
        </p:nvSpPr>
        <p:spPr>
          <a:xfrm>
            <a:off x="548640" y="1645920"/>
            <a:ext cx="7757160" cy="4525963"/>
          </a:xfrm>
        </p:spPr>
        <p:txBody>
          <a:bodyPr>
            <a:normAutofit/>
          </a:bodyPr>
          <a:lstStyle/>
          <a:p>
            <a:pPr>
              <a:buClr>
                <a:srgbClr val="FFCB25"/>
              </a:buClr>
              <a:buFont typeface="Wingdings" pitchFamily="2" charset="2"/>
              <a:buChar char="Ø"/>
            </a:pPr>
            <a:r>
              <a:rPr lang="en-US" sz="2400" dirty="0" smtClean="0">
                <a:latin typeface="Georgia" pitchFamily="18" charset="0"/>
              </a:rPr>
              <a:t>The “H-1B Temporary Worker Application” and current instructions are found at </a:t>
            </a:r>
            <a:r>
              <a:rPr lang="en-US" sz="2400" dirty="0" smtClean="0">
                <a:solidFill>
                  <a:srgbClr val="FFCB25"/>
                </a:solidFill>
                <a:latin typeface="Georgia" pitchFamily="18" charset="0"/>
              </a:rPr>
              <a:t>www.temple.edu/ </a:t>
            </a:r>
            <a:r>
              <a:rPr lang="en-US" sz="2400" dirty="0" err="1" smtClean="0">
                <a:solidFill>
                  <a:srgbClr val="FFCB25"/>
                </a:solidFill>
                <a:latin typeface="Georgia" pitchFamily="18" charset="0"/>
              </a:rPr>
              <a:t>isss</a:t>
            </a:r>
            <a:r>
              <a:rPr lang="en-US" sz="2400" dirty="0" smtClean="0">
                <a:solidFill>
                  <a:srgbClr val="FFCB25"/>
                </a:solidFill>
                <a:latin typeface="Georgia" pitchFamily="18" charset="0"/>
              </a:rPr>
              <a:t>/international/temporary-employees.html</a:t>
            </a:r>
            <a:endParaRPr lang="en-US" sz="2400" dirty="0">
              <a:solidFill>
                <a:srgbClr val="FFCB25"/>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Non-Immigrant Worker Status for Trade-NAFTA (TN) Professionals</a:t>
            </a:r>
            <a:endParaRPr lang="en-US" sz="4000" u="sng" dirty="0">
              <a:latin typeface="Georgia" pitchFamily="18" charset="0"/>
            </a:endParaRPr>
          </a:p>
        </p:txBody>
      </p:sp>
      <p:sp>
        <p:nvSpPr>
          <p:cNvPr id="2" name="Content Placeholder 1"/>
          <p:cNvSpPr>
            <a:spLocks noGrp="1"/>
          </p:cNvSpPr>
          <p:nvPr>
            <p:ph idx="1"/>
          </p:nvPr>
        </p:nvSpPr>
        <p:spPr>
          <a:xfrm>
            <a:off x="548640" y="1645920"/>
            <a:ext cx="7757160" cy="4525963"/>
          </a:xfrm>
        </p:spPr>
        <p:txBody>
          <a:bodyPr>
            <a:normAutofit/>
          </a:bodyPr>
          <a:lstStyle/>
          <a:p>
            <a:pPr>
              <a:buClr>
                <a:srgbClr val="FFCB25"/>
              </a:buClr>
              <a:buFont typeface="Wingdings" pitchFamily="2" charset="2"/>
              <a:buChar char="Ø"/>
            </a:pPr>
            <a:r>
              <a:rPr lang="en-US" sz="2400" dirty="0" smtClean="0">
                <a:latin typeface="Georgia" pitchFamily="18" charset="0"/>
              </a:rPr>
              <a:t>The TN classification was developed as part of the North American Free Trade Agreement (NAFTA) to facilitate the entry of Canadian and Mexican citizens into the United States for the purpose of engaging in professional business activities.</a:t>
            </a:r>
          </a:p>
          <a:p>
            <a:pPr>
              <a:buClr>
                <a:srgbClr val="FFCB25"/>
              </a:buClr>
              <a:buFont typeface="Wingdings" pitchFamily="2" charset="2"/>
              <a:buChar char="Ø"/>
            </a:pPr>
            <a:r>
              <a:rPr lang="en-US" sz="2400" dirty="0" smtClean="0">
                <a:latin typeface="Georgia" pitchFamily="18" charset="0"/>
              </a:rPr>
              <a:t>Current TN instructions can be found at </a:t>
            </a:r>
            <a:r>
              <a:rPr lang="en-US" sz="2400" dirty="0" smtClean="0">
                <a:solidFill>
                  <a:srgbClr val="FFCB25"/>
                </a:solidFill>
                <a:latin typeface="Georgia" pitchFamily="18" charset="0"/>
              </a:rPr>
              <a:t>www.temple.edu/isss/international/nafta.html</a:t>
            </a:r>
            <a:endParaRPr lang="en-US" sz="2400" dirty="0">
              <a:solidFill>
                <a:srgbClr val="FFCB25"/>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42</a:t>
            </a:fld>
            <a:endParaRPr lang="en-US" dirty="0">
              <a:solidFill>
                <a:srgbClr val="FFCF37"/>
              </a:solidFill>
            </a:endParaRPr>
          </a:p>
        </p:txBody>
      </p:sp>
    </p:spTree>
    <p:extLst>
      <p:ext uri="{BB962C8B-B14F-4D97-AF65-F5344CB8AC3E}">
        <p14:creationId xmlns:p14="http://schemas.microsoft.com/office/powerpoint/2010/main" val="29945993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Documents Required of a</a:t>
            </a:r>
            <a:br>
              <a:rPr lang="en-US" sz="4000" dirty="0" smtClean="0">
                <a:solidFill>
                  <a:srgbClr val="FFCF37"/>
                </a:solidFill>
                <a:latin typeface="Georgia" pitchFamily="18" charset="0"/>
              </a:rPr>
            </a:br>
            <a:r>
              <a:rPr lang="en-US" sz="4000" dirty="0" smtClean="0">
                <a:solidFill>
                  <a:srgbClr val="FFCF37"/>
                </a:solidFill>
                <a:latin typeface="Georgia" pitchFamily="18" charset="0"/>
              </a:rPr>
              <a:t>J-1 Applicant</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8220808" cy="4876800"/>
          </a:xfrm>
        </p:spPr>
        <p:txBody>
          <a:bodyPr>
            <a:noAutofit/>
          </a:bodyPr>
          <a:lstStyle/>
          <a:p>
            <a:pPr>
              <a:buClr>
                <a:srgbClr val="FFCB25"/>
              </a:buClr>
              <a:buFont typeface="Wingdings" pitchFamily="2" charset="2"/>
              <a:buChar char="Ø"/>
            </a:pPr>
            <a:r>
              <a:rPr lang="en-US" sz="2400" dirty="0" smtClean="0">
                <a:latin typeface="Georgia" pitchFamily="18" charset="0"/>
              </a:rPr>
              <a:t>DS-2019 application </a:t>
            </a:r>
            <a:r>
              <a:rPr lang="en-US" sz="2400" dirty="0">
                <a:latin typeface="Georgia" pitchFamily="18" charset="0"/>
              </a:rPr>
              <a:t>completed via International Scholar Dossier (ISD) </a:t>
            </a:r>
            <a:r>
              <a:rPr lang="en-US" sz="2400" dirty="0" smtClean="0">
                <a:latin typeface="Georgia" pitchFamily="18" charset="0"/>
              </a:rPr>
              <a:t>system</a:t>
            </a:r>
          </a:p>
          <a:p>
            <a:pPr>
              <a:buClr>
                <a:srgbClr val="FFCB25"/>
              </a:buClr>
              <a:buFont typeface="Wingdings" pitchFamily="2" charset="2"/>
              <a:buChar char="Ø"/>
            </a:pPr>
            <a:r>
              <a:rPr lang="en-US" sz="2400" dirty="0">
                <a:latin typeface="Georgia" pitchFamily="18" charset="0"/>
              </a:rPr>
              <a:t>Current curriculum vitae or </a:t>
            </a:r>
            <a:r>
              <a:rPr lang="en-US" sz="2400" dirty="0" smtClean="0">
                <a:latin typeface="Georgia" pitchFamily="18" charset="0"/>
              </a:rPr>
              <a:t>resume*</a:t>
            </a:r>
          </a:p>
          <a:p>
            <a:pPr marL="420624" lvl="1" indent="-384048">
              <a:buClr>
                <a:srgbClr val="FFCB25"/>
              </a:buClr>
              <a:buSzPct val="80000"/>
              <a:buFont typeface="Wingdings" pitchFamily="2" charset="2"/>
              <a:buChar char="Ø"/>
            </a:pPr>
            <a:r>
              <a:rPr lang="en-US" sz="2400" dirty="0">
                <a:latin typeface="Georgia" pitchFamily="18" charset="0"/>
              </a:rPr>
              <a:t>Transcript or, if non-U.S. institution was attended, copies of the non-U.S. transcript</a:t>
            </a:r>
            <a:r>
              <a:rPr lang="en-US" sz="2400" dirty="0" smtClean="0">
                <a:latin typeface="Georgia" pitchFamily="18" charset="0"/>
              </a:rPr>
              <a:t>*</a:t>
            </a:r>
          </a:p>
          <a:p>
            <a:pPr marL="420624" lvl="1" indent="-384048">
              <a:buClr>
                <a:srgbClr val="FFCB25"/>
              </a:buClr>
              <a:buSzPct val="80000"/>
              <a:buFont typeface="Wingdings" pitchFamily="2" charset="2"/>
              <a:buChar char="Ø"/>
            </a:pPr>
            <a:r>
              <a:rPr lang="en-US" sz="2400" dirty="0">
                <a:latin typeface="Georgia" pitchFamily="18" charset="0"/>
              </a:rPr>
              <a:t>Copy of doctoral diploma/certificate or, if requirements for the doctoral degree were recently completed, a letter from the dean of the candidate’s school/college or the institution’s registrar confirming completion of the </a:t>
            </a:r>
            <a:r>
              <a:rPr lang="en-US" sz="2400" dirty="0" smtClean="0">
                <a:latin typeface="Georgia" pitchFamily="18" charset="0"/>
              </a:rPr>
              <a:t>doctorate </a:t>
            </a:r>
            <a:r>
              <a:rPr lang="en-US" sz="2400" dirty="0">
                <a:latin typeface="Georgia" pitchFamily="18" charset="0"/>
              </a:rPr>
              <a:t>by J-1 </a:t>
            </a:r>
            <a:r>
              <a:rPr lang="en-US" sz="2400" dirty="0" smtClean="0">
                <a:latin typeface="Georgia" pitchFamily="18" charset="0"/>
              </a:rPr>
              <a:t>applicant*</a:t>
            </a:r>
          </a:p>
          <a:p>
            <a:pPr marL="36576" lvl="1" indent="0">
              <a:buClr>
                <a:srgbClr val="FFCB25"/>
              </a:buClr>
              <a:buSzPct val="80000"/>
              <a:buNone/>
            </a:pPr>
            <a:endParaRPr lang="en-US" sz="1400" dirty="0" smtClean="0">
              <a:latin typeface="Georgia" pitchFamily="18" charset="0"/>
            </a:endParaRPr>
          </a:p>
          <a:p>
            <a:pPr marL="36576" lvl="1" indent="0">
              <a:buClr>
                <a:srgbClr val="FFCB25"/>
              </a:buClr>
              <a:buSzPct val="80000"/>
              <a:buNone/>
            </a:pPr>
            <a:endParaRPr lang="en-US" sz="1400" dirty="0" smtClean="0">
              <a:latin typeface="Georgia" pitchFamily="18" charset="0"/>
            </a:endParaRPr>
          </a:p>
          <a:p>
            <a:pPr marL="36576" lvl="1" indent="0">
              <a:buClr>
                <a:srgbClr val="FFCB25"/>
              </a:buClr>
              <a:buSzPct val="80000"/>
              <a:buNone/>
            </a:pPr>
            <a:r>
              <a:rPr lang="en-US" sz="1200" dirty="0">
                <a:latin typeface="Georgia" pitchFamily="18" charset="0"/>
              </a:rPr>
              <a:t> </a:t>
            </a:r>
            <a:r>
              <a:rPr lang="en-US" sz="1200" dirty="0" smtClean="0">
                <a:latin typeface="Georgia" pitchFamily="18" charset="0"/>
              </a:rPr>
              <a:t>        * </a:t>
            </a:r>
            <a:r>
              <a:rPr lang="en-US" sz="1200" dirty="0">
                <a:latin typeface="Georgia" pitchFamily="18" charset="0"/>
              </a:rPr>
              <a:t>Uploaded to International Scholar Dossier (ISD) record</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43</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sz="4400" dirty="0" smtClean="0">
                <a:solidFill>
                  <a:srgbClr val="FFCF37"/>
                </a:solidFill>
                <a:latin typeface="Georgia" pitchFamily="18" charset="0"/>
              </a:rPr>
              <a:t>Documents Required of a</a:t>
            </a:r>
            <a:br>
              <a:rPr lang="en-US" sz="4400" dirty="0" smtClean="0">
                <a:solidFill>
                  <a:srgbClr val="FFCF37"/>
                </a:solidFill>
                <a:latin typeface="Georgia" pitchFamily="18" charset="0"/>
              </a:rPr>
            </a:br>
            <a:r>
              <a:rPr lang="en-US" sz="4400" dirty="0" smtClean="0">
                <a:solidFill>
                  <a:srgbClr val="FFCF37"/>
                </a:solidFill>
                <a:latin typeface="Georgia" pitchFamily="18" charset="0"/>
              </a:rPr>
              <a:t>J-1 Applicant </a:t>
            </a:r>
            <a:r>
              <a:rPr lang="en-US" sz="2000" dirty="0" smtClean="0">
                <a:solidFill>
                  <a:srgbClr val="FFCF37"/>
                </a:solidFill>
                <a:latin typeface="Georgia" pitchFamily="18" charset="0"/>
              </a:rPr>
              <a:t>(cont’d)</a:t>
            </a:r>
            <a:endParaRPr lang="en-US" sz="2000" dirty="0"/>
          </a:p>
        </p:txBody>
      </p:sp>
      <p:sp>
        <p:nvSpPr>
          <p:cNvPr id="2" name="Content Placeholder 1"/>
          <p:cNvSpPr>
            <a:spLocks noGrp="1"/>
          </p:cNvSpPr>
          <p:nvPr>
            <p:ph idx="1"/>
          </p:nvPr>
        </p:nvSpPr>
        <p:spPr>
          <a:xfrm>
            <a:off x="548640" y="1645920"/>
            <a:ext cx="7985760" cy="4724400"/>
          </a:xfrm>
        </p:spPr>
        <p:txBody>
          <a:bodyPr>
            <a:normAutofit fontScale="70000" lnSpcReduction="20000"/>
          </a:bodyPr>
          <a:lstStyle/>
          <a:p>
            <a:pPr>
              <a:lnSpc>
                <a:spcPct val="120000"/>
              </a:lnSpc>
              <a:spcBef>
                <a:spcPts val="576"/>
              </a:spcBef>
              <a:buClr>
                <a:srgbClr val="FFCB25"/>
              </a:buClr>
              <a:buFont typeface="Wingdings" pitchFamily="2" charset="2"/>
              <a:buChar char="Ø"/>
            </a:pPr>
            <a:r>
              <a:rPr lang="en-US" sz="2800" dirty="0">
                <a:latin typeface="Georgia" pitchFamily="18" charset="0"/>
              </a:rPr>
              <a:t>Copy of biographical and photo page from current passport of J-1 applicant and accompanying J-2 </a:t>
            </a:r>
            <a:r>
              <a:rPr lang="en-US" sz="2800" dirty="0" smtClean="0">
                <a:latin typeface="Georgia" pitchFamily="18" charset="0"/>
              </a:rPr>
              <a:t>dependents*</a:t>
            </a:r>
          </a:p>
          <a:p>
            <a:pPr>
              <a:lnSpc>
                <a:spcPct val="120000"/>
              </a:lnSpc>
              <a:spcBef>
                <a:spcPts val="576"/>
              </a:spcBef>
              <a:buClr>
                <a:srgbClr val="FFCB25"/>
              </a:buClr>
              <a:buFont typeface="Wingdings" pitchFamily="2" charset="2"/>
              <a:buChar char="Ø"/>
            </a:pPr>
            <a:r>
              <a:rPr lang="en-US" sz="2800" dirty="0">
                <a:latin typeface="Georgia" pitchFamily="18" charset="0"/>
              </a:rPr>
              <a:t>Documentation of sufficient funding</a:t>
            </a:r>
            <a:r>
              <a:rPr lang="en-US" sz="2800" dirty="0" smtClean="0">
                <a:latin typeface="Georgia" pitchFamily="18" charset="0"/>
              </a:rPr>
              <a:t>*</a:t>
            </a:r>
            <a:endParaRPr lang="en-US" sz="2800" dirty="0">
              <a:latin typeface="Georgia" pitchFamily="18" charset="0"/>
            </a:endParaRPr>
          </a:p>
          <a:p>
            <a:pPr>
              <a:lnSpc>
                <a:spcPct val="120000"/>
              </a:lnSpc>
              <a:spcBef>
                <a:spcPts val="576"/>
              </a:spcBef>
              <a:buClr>
                <a:srgbClr val="FFCB25"/>
              </a:buClr>
              <a:buFont typeface="Wingdings" pitchFamily="2" charset="2"/>
              <a:buChar char="Ø"/>
            </a:pPr>
            <a:r>
              <a:rPr lang="en-US" sz="2800" dirty="0" smtClean="0">
                <a:latin typeface="Georgia" pitchFamily="18" charset="0"/>
              </a:rPr>
              <a:t>Copies of any immigration documents for a J-1 already in the United States*</a:t>
            </a:r>
          </a:p>
          <a:p>
            <a:pPr>
              <a:lnSpc>
                <a:spcPct val="120000"/>
              </a:lnSpc>
              <a:spcBef>
                <a:spcPts val="576"/>
              </a:spcBef>
              <a:buClr>
                <a:srgbClr val="FFC000"/>
              </a:buClr>
              <a:buFont typeface="Wingdings" pitchFamily="2" charset="2"/>
              <a:buChar char="Ø"/>
            </a:pPr>
            <a:r>
              <a:rPr lang="en-US" sz="2800" dirty="0">
                <a:latin typeface="Georgia" pitchFamily="18" charset="0"/>
              </a:rPr>
              <a:t>Documentation of sufficient insurance coverage for the J-1 and any accompanying J-2 dependents for the entire length of stay in the United States*</a:t>
            </a:r>
          </a:p>
          <a:p>
            <a:pPr lvl="1">
              <a:lnSpc>
                <a:spcPct val="120000"/>
              </a:lnSpc>
              <a:buClr>
                <a:srgbClr val="FFC000"/>
              </a:buClr>
              <a:buFont typeface="Arial" pitchFamily="34" charset="0"/>
              <a:buChar char="•"/>
            </a:pPr>
            <a:r>
              <a:rPr lang="en-US" sz="2300" dirty="0">
                <a:latin typeface="Georgia" pitchFamily="18" charset="0"/>
              </a:rPr>
              <a:t>Insurance companies that meet U.S. State Department criteria are identified </a:t>
            </a:r>
            <a:r>
              <a:rPr lang="en-US" sz="2300" dirty="0" smtClean="0">
                <a:latin typeface="Georgia" pitchFamily="18" charset="0"/>
              </a:rPr>
              <a:t>at </a:t>
            </a:r>
            <a:r>
              <a:rPr lang="en-US" sz="2300" dirty="0">
                <a:solidFill>
                  <a:srgbClr val="FFC000"/>
                </a:solidFill>
                <a:latin typeface="Georgia" pitchFamily="18" charset="0"/>
              </a:rPr>
              <a:t>www.temple.edu/isss/general/insurance-companies.html</a:t>
            </a:r>
            <a:r>
              <a:rPr lang="en-US" sz="2300" dirty="0">
                <a:solidFill>
                  <a:schemeClr val="accent1">
                    <a:lumMod val="60000"/>
                    <a:lumOff val="40000"/>
                  </a:schemeClr>
                </a:solidFill>
                <a:latin typeface="Georgia" pitchFamily="18" charset="0"/>
              </a:rPr>
              <a:t> </a:t>
            </a:r>
            <a:endParaRPr lang="en-US" sz="2300" dirty="0">
              <a:latin typeface="Georgia" pitchFamily="18" charset="0"/>
            </a:endParaRPr>
          </a:p>
          <a:p>
            <a:pPr>
              <a:lnSpc>
                <a:spcPct val="120000"/>
              </a:lnSpc>
              <a:spcBef>
                <a:spcPts val="576"/>
              </a:spcBef>
              <a:buClr>
                <a:srgbClr val="FFCB25"/>
              </a:buClr>
              <a:buFont typeface="Wingdings" pitchFamily="2" charset="2"/>
              <a:buChar char="Ø"/>
            </a:pPr>
            <a:r>
              <a:rPr lang="en-US" sz="2800" dirty="0" smtClean="0">
                <a:latin typeface="Georgia" pitchFamily="18" charset="0"/>
              </a:rPr>
              <a:t>For extension, proof that the J-1 has extended health insurance through the requested extension period*</a:t>
            </a:r>
          </a:p>
          <a:p>
            <a:pPr marL="36576" indent="0">
              <a:spcBef>
                <a:spcPts val="480"/>
              </a:spcBef>
              <a:buClr>
                <a:srgbClr val="FFCB25"/>
              </a:buClr>
              <a:buNone/>
            </a:pPr>
            <a:endParaRPr lang="en-US" sz="1600" dirty="0" smtClean="0">
              <a:latin typeface="Georgia" pitchFamily="18" charset="0"/>
            </a:endParaRPr>
          </a:p>
          <a:p>
            <a:pPr marL="36576" indent="0">
              <a:spcBef>
                <a:spcPts val="480"/>
              </a:spcBef>
              <a:buClr>
                <a:srgbClr val="FFCB25"/>
              </a:buClr>
              <a:buNone/>
            </a:pPr>
            <a:endParaRPr lang="en-US" sz="1600" dirty="0" smtClean="0">
              <a:latin typeface="Georgia" pitchFamily="18" charset="0"/>
            </a:endParaRPr>
          </a:p>
          <a:p>
            <a:pPr marL="36576" indent="0">
              <a:spcBef>
                <a:spcPts val="480"/>
              </a:spcBef>
              <a:buClr>
                <a:srgbClr val="FFCB25"/>
              </a:buClr>
              <a:buNone/>
            </a:pPr>
            <a:r>
              <a:rPr lang="en-US" sz="1700" dirty="0">
                <a:latin typeface="Georgia" pitchFamily="18" charset="0"/>
              </a:rPr>
              <a:t> </a:t>
            </a:r>
            <a:r>
              <a:rPr lang="en-US" sz="1700" dirty="0" smtClean="0">
                <a:latin typeface="Georgia" pitchFamily="18" charset="0"/>
              </a:rPr>
              <a:t>         * </a:t>
            </a:r>
            <a:r>
              <a:rPr lang="en-US" sz="1700" dirty="0">
                <a:latin typeface="Georgia" pitchFamily="18" charset="0"/>
              </a:rPr>
              <a:t>Uploaded to International Scholar Dossier (ISD) record</a:t>
            </a:r>
            <a:endParaRPr lang="en-US" sz="17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sz="4400" dirty="0" smtClean="0">
                <a:solidFill>
                  <a:srgbClr val="FFCF37"/>
                </a:solidFill>
                <a:latin typeface="Georgia" pitchFamily="18" charset="0"/>
              </a:rPr>
              <a:t>Obtaining an </a:t>
            </a:r>
            <a:r>
              <a:rPr lang="en-US" sz="4400" dirty="0" err="1" smtClean="0">
                <a:solidFill>
                  <a:srgbClr val="FFCF37"/>
                </a:solidFill>
                <a:latin typeface="Georgia" pitchFamily="18" charset="0"/>
              </a:rPr>
              <a:t>OWLcard</a:t>
            </a:r>
            <a:r>
              <a:rPr lang="en-US" sz="4400" dirty="0" smtClean="0">
                <a:solidFill>
                  <a:srgbClr val="FFCF37"/>
                </a:solidFill>
                <a:latin typeface="Georgia" pitchFamily="18" charset="0"/>
              </a:rPr>
              <a:t> for Those Paid With Outside Funds</a:t>
            </a:r>
            <a:endParaRPr lang="en-US" u="sng" dirty="0">
              <a:latin typeface="Georgia" pitchFamily="18" charset="0"/>
            </a:endParaRPr>
          </a:p>
        </p:txBody>
      </p:sp>
      <p:sp>
        <p:nvSpPr>
          <p:cNvPr id="2" name="Content Placeholder 1"/>
          <p:cNvSpPr>
            <a:spLocks noGrp="1"/>
          </p:cNvSpPr>
          <p:nvPr>
            <p:ph idx="1"/>
          </p:nvPr>
        </p:nvSpPr>
        <p:spPr>
          <a:xfrm>
            <a:off x="548640" y="1645920"/>
            <a:ext cx="8138160" cy="4572000"/>
          </a:xfrm>
        </p:spPr>
        <p:txBody>
          <a:bodyPr>
            <a:normAutofit fontScale="92500" lnSpcReduction="20000"/>
          </a:bodyPr>
          <a:lstStyle/>
          <a:p>
            <a:pPr>
              <a:lnSpc>
                <a:spcPct val="110000"/>
              </a:lnSpc>
              <a:buClr>
                <a:srgbClr val="FFCB25"/>
              </a:buClr>
              <a:buFont typeface="Wingdings" pitchFamily="2" charset="2"/>
              <a:buChar char="Ø"/>
            </a:pPr>
            <a:r>
              <a:rPr lang="en-US" sz="2300" dirty="0" smtClean="0">
                <a:latin typeface="Georgia" pitchFamily="18" charset="0"/>
              </a:rPr>
              <a:t>Individuals who are paid by outside funding sources are not employees of the University, are not put into the payroll system, and are not issued an </a:t>
            </a:r>
            <a:r>
              <a:rPr lang="en-US" sz="2300" dirty="0" err="1" smtClean="0">
                <a:latin typeface="Georgia" pitchFamily="18" charset="0"/>
              </a:rPr>
              <a:t>OWLcard</a:t>
            </a:r>
            <a:r>
              <a:rPr lang="en-US" sz="2300" dirty="0" smtClean="0">
                <a:latin typeface="Georgia" pitchFamily="18" charset="0"/>
              </a:rPr>
              <a:t>.</a:t>
            </a:r>
          </a:p>
          <a:p>
            <a:pPr>
              <a:lnSpc>
                <a:spcPct val="110000"/>
              </a:lnSpc>
              <a:buClr>
                <a:srgbClr val="FFCB25"/>
              </a:buClr>
              <a:buFont typeface="Wingdings" pitchFamily="2" charset="2"/>
              <a:buChar char="Ø"/>
            </a:pPr>
            <a:r>
              <a:rPr lang="en-US" sz="2300" dirty="0" smtClean="0">
                <a:latin typeface="Georgia" pitchFamily="18" charset="0"/>
              </a:rPr>
              <a:t>These non-employees can obtain “Guest Access” when an employee sponsors a request by:</a:t>
            </a:r>
          </a:p>
          <a:p>
            <a:pPr lvl="1">
              <a:buClr>
                <a:srgbClr val="FFCB25"/>
              </a:buClr>
              <a:buFont typeface="Arial" pitchFamily="34" charset="0"/>
              <a:buChar char="•"/>
            </a:pPr>
            <a:r>
              <a:rPr lang="en-US" sz="1900" dirty="0" smtClean="0">
                <a:latin typeface="Georgia" pitchFamily="18" charset="0"/>
              </a:rPr>
              <a:t>Logging in to </a:t>
            </a:r>
            <a:r>
              <a:rPr lang="en-US" sz="1900" dirty="0" err="1" smtClean="0">
                <a:latin typeface="Georgia" pitchFamily="18" charset="0"/>
              </a:rPr>
              <a:t>TUportal</a:t>
            </a:r>
            <a:r>
              <a:rPr lang="en-US" sz="1900" dirty="0" smtClean="0">
                <a:latin typeface="Georgia" pitchFamily="18" charset="0"/>
              </a:rPr>
              <a:t>.</a:t>
            </a:r>
          </a:p>
          <a:p>
            <a:pPr lvl="1">
              <a:buClr>
                <a:srgbClr val="FFCB25"/>
              </a:buClr>
              <a:buFont typeface="Arial" pitchFamily="34" charset="0"/>
              <a:buChar char="•"/>
            </a:pPr>
            <a:r>
              <a:rPr lang="en-US" sz="1900" dirty="0" smtClean="0">
                <a:latin typeface="Georgia" pitchFamily="18" charset="0"/>
              </a:rPr>
              <a:t>Clicking on “Guest Access Request System” under </a:t>
            </a:r>
            <a:r>
              <a:rPr lang="en-US" sz="1900" dirty="0" err="1" smtClean="0">
                <a:latin typeface="Georgia" pitchFamily="18" charset="0"/>
              </a:rPr>
              <a:t>TUapplications</a:t>
            </a:r>
            <a:r>
              <a:rPr lang="en-US" sz="1900" dirty="0" smtClean="0">
                <a:latin typeface="Georgia" pitchFamily="18" charset="0"/>
              </a:rPr>
              <a:t>.</a:t>
            </a:r>
          </a:p>
          <a:p>
            <a:pPr lvl="1">
              <a:buClr>
                <a:srgbClr val="FFCB25"/>
              </a:buClr>
              <a:buFont typeface="Arial" pitchFamily="34" charset="0"/>
              <a:buChar char="•"/>
            </a:pPr>
            <a:r>
              <a:rPr lang="en-US" sz="1900" dirty="0" smtClean="0">
                <a:latin typeface="Georgia" pitchFamily="18" charset="0"/>
              </a:rPr>
              <a:t>Completing the requisite information.</a:t>
            </a:r>
          </a:p>
          <a:p>
            <a:pPr>
              <a:lnSpc>
                <a:spcPct val="110000"/>
              </a:lnSpc>
              <a:buClr>
                <a:srgbClr val="FFCB25"/>
              </a:buClr>
              <a:buFont typeface="Wingdings" pitchFamily="2" charset="2"/>
              <a:buChar char="Ø"/>
            </a:pPr>
            <a:r>
              <a:rPr lang="en-US" sz="2300" dirty="0" smtClean="0">
                <a:latin typeface="Georgia" pitchFamily="18" charset="0"/>
              </a:rPr>
              <a:t>For additional information about guest access, visit </a:t>
            </a:r>
            <a:r>
              <a:rPr lang="en-US" sz="2300" dirty="0" smtClean="0">
                <a:solidFill>
                  <a:srgbClr val="FFCF37"/>
                </a:solidFill>
                <a:latin typeface="Georgia" pitchFamily="18" charset="0"/>
              </a:rPr>
              <a:t>www.temple.edu/cs/policies/guestaccesspolicy.pdf</a:t>
            </a:r>
            <a:r>
              <a:rPr lang="en-US" sz="2300" dirty="0" smtClean="0">
                <a:latin typeface="Georgia" pitchFamily="18" charset="0"/>
              </a:rPr>
              <a:t>.</a:t>
            </a:r>
          </a:p>
          <a:p>
            <a:pPr>
              <a:lnSpc>
                <a:spcPct val="110000"/>
              </a:lnSpc>
              <a:buClr>
                <a:srgbClr val="FFCB25"/>
              </a:buClr>
              <a:buFont typeface="Wingdings" pitchFamily="2" charset="2"/>
              <a:buChar char="Ø"/>
            </a:pPr>
            <a:r>
              <a:rPr lang="en-US" sz="2300" dirty="0" smtClean="0">
                <a:latin typeface="Georgia" pitchFamily="18" charset="0"/>
              </a:rPr>
              <a:t>Non-employees who are granted guest access will be assigned a </a:t>
            </a:r>
            <a:r>
              <a:rPr lang="en-US" sz="2300" dirty="0" err="1" smtClean="0">
                <a:latin typeface="Georgia" pitchFamily="18" charset="0"/>
              </a:rPr>
              <a:t>TUid</a:t>
            </a:r>
            <a:r>
              <a:rPr lang="en-US" sz="2300" dirty="0" smtClean="0">
                <a:latin typeface="Georgia" pitchFamily="18" charset="0"/>
              </a:rPr>
              <a:t> number, which must be reported by the Business Manager to Nina Marie Campellone, Project Manager, Postdoctoral Fellows Office, and ISSS, if the individual is a foreign national.</a:t>
            </a:r>
          </a:p>
          <a:p>
            <a:pPr>
              <a:buClr>
                <a:schemeClr val="accent2">
                  <a:lumMod val="60000"/>
                  <a:lumOff val="40000"/>
                </a:schemeClr>
              </a:buClr>
              <a:buFont typeface="Wingdings" pitchFamily="2" charset="2"/>
              <a:buChar char="Ø"/>
            </a:pPr>
            <a:endParaRPr lang="en-US" sz="20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smtClean="0">
                <a:solidFill>
                  <a:srgbClr val="FFCF37"/>
                </a:solidFill>
                <a:latin typeface="Georgia" pitchFamily="18" charset="0"/>
              </a:rPr>
              <a:t>Important Note</a:t>
            </a:r>
            <a:endParaRPr lang="en-US" sz="4000" u="sng" dirty="0">
              <a:latin typeface="Georgia" pitchFamily="18" charset="0"/>
            </a:endParaRPr>
          </a:p>
        </p:txBody>
      </p:sp>
      <p:sp>
        <p:nvSpPr>
          <p:cNvPr id="2" name="Content Placeholder 1"/>
          <p:cNvSpPr>
            <a:spLocks noGrp="1"/>
          </p:cNvSpPr>
          <p:nvPr>
            <p:ph idx="1"/>
          </p:nvPr>
        </p:nvSpPr>
        <p:spPr>
          <a:xfrm>
            <a:off x="548640" y="1645920"/>
            <a:ext cx="8138160" cy="4572000"/>
          </a:xfrm>
        </p:spPr>
        <p:txBody>
          <a:bodyPr>
            <a:normAutofit lnSpcReduction="10000"/>
          </a:bodyPr>
          <a:lstStyle/>
          <a:p>
            <a:pPr>
              <a:buClr>
                <a:srgbClr val="FFCB25"/>
              </a:buClr>
              <a:buFont typeface="Wingdings" pitchFamily="2" charset="2"/>
              <a:buChar char="Ø"/>
            </a:pPr>
            <a:r>
              <a:rPr lang="en-US" sz="2400" dirty="0" smtClean="0">
                <a:latin typeface="Georgia" pitchFamily="18" charset="0"/>
              </a:rPr>
              <a:t>Temple University must comply with the rules and regulations for PFs and PFRAs set forth by the </a:t>
            </a:r>
            <a:r>
              <a:rPr lang="en-US" sz="2400" dirty="0">
                <a:latin typeface="Georgia" pitchFamily="18" charset="0"/>
              </a:rPr>
              <a:t>U.S. Department of State and the U.S. Department of Homeland Security's U.S. Citizenship and Immigration Services (USCIS</a:t>
            </a:r>
            <a:r>
              <a:rPr lang="en-US" sz="2400" dirty="0" smtClean="0">
                <a:latin typeface="Georgia" pitchFamily="18" charset="0"/>
              </a:rPr>
              <a:t>).</a:t>
            </a:r>
          </a:p>
          <a:p>
            <a:pPr>
              <a:buClr>
                <a:srgbClr val="FFCB25"/>
              </a:buClr>
              <a:buFont typeface="Wingdings" pitchFamily="2" charset="2"/>
              <a:buChar char="Ø"/>
            </a:pPr>
            <a:r>
              <a:rPr lang="en-US" sz="2400" dirty="0" smtClean="0">
                <a:latin typeface="Georgia" pitchFamily="18" charset="0"/>
              </a:rPr>
              <a:t>To ensure compliance, the Postdoctoral Fellows Office and, if the affected individual is a foreign national, the </a:t>
            </a:r>
            <a:r>
              <a:rPr lang="en-US" sz="2400" dirty="0">
                <a:latin typeface="Georgia" pitchFamily="18" charset="0"/>
              </a:rPr>
              <a:t>Office of International Student and Scholar </a:t>
            </a:r>
            <a:r>
              <a:rPr lang="en-US" sz="2400" dirty="0" smtClean="0">
                <a:latin typeface="Georgia" pitchFamily="18" charset="0"/>
              </a:rPr>
              <a:t>Services (ISSS) must be notified of all changes in the status of PFs/PFRAs, including:</a:t>
            </a:r>
          </a:p>
          <a:p>
            <a:pPr lvl="1">
              <a:buClr>
                <a:srgbClr val="FFCB25"/>
              </a:buClr>
              <a:buFont typeface="Arial" pitchFamily="34" charset="0"/>
              <a:buChar char="•"/>
            </a:pPr>
            <a:r>
              <a:rPr lang="en-US" sz="2000" dirty="0" smtClean="0">
                <a:latin typeface="Georgia" pitchFamily="18" charset="0"/>
              </a:rPr>
              <a:t>Assignment to a new mentor.</a:t>
            </a:r>
          </a:p>
          <a:p>
            <a:pPr lvl="1">
              <a:buClr>
                <a:srgbClr val="FFCB25"/>
              </a:buClr>
              <a:buFont typeface="Arial" pitchFamily="34" charset="0"/>
              <a:buChar char="•"/>
            </a:pPr>
            <a:r>
              <a:rPr lang="en-US" sz="2000" dirty="0" smtClean="0">
                <a:latin typeface="Georgia" pitchFamily="18" charset="0"/>
              </a:rPr>
              <a:t>Relocation to a different laboratory.</a:t>
            </a:r>
          </a:p>
          <a:p>
            <a:pPr lvl="1">
              <a:buClr>
                <a:srgbClr val="FFCB25"/>
              </a:buClr>
              <a:buFont typeface="Arial" pitchFamily="34" charset="0"/>
              <a:buChar char="•"/>
            </a:pPr>
            <a:r>
              <a:rPr lang="en-US" sz="2000" dirty="0" smtClean="0">
                <a:latin typeface="Georgia" pitchFamily="18" charset="0"/>
              </a:rPr>
              <a:t>Change in physical location.</a:t>
            </a:r>
            <a:endParaRPr lang="en-US" sz="18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46</a:t>
            </a:fld>
            <a:endParaRPr lang="en-US" dirty="0">
              <a:solidFill>
                <a:srgbClr val="FFCF37"/>
              </a:solidFill>
            </a:endParaRPr>
          </a:p>
        </p:txBody>
      </p:sp>
    </p:spTree>
    <p:extLst>
      <p:ext uri="{BB962C8B-B14F-4D97-AF65-F5344CB8AC3E}">
        <p14:creationId xmlns:p14="http://schemas.microsoft.com/office/powerpoint/2010/main" val="32426823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638"/>
            <a:ext cx="8610600" cy="1143000"/>
          </a:xfrm>
        </p:spPr>
        <p:txBody>
          <a:bodyPr>
            <a:normAutofit/>
          </a:bodyPr>
          <a:lstStyle/>
          <a:p>
            <a:r>
              <a:rPr lang="en-US" sz="4000" dirty="0" smtClean="0">
                <a:solidFill>
                  <a:srgbClr val="FFCF37"/>
                </a:solidFill>
                <a:latin typeface="Georgia" pitchFamily="18" charset="0"/>
              </a:rPr>
              <a:t>Web Resources</a:t>
            </a:r>
            <a:endParaRPr lang="en-US" sz="4000" dirty="0">
              <a:solidFill>
                <a:srgbClr val="FFCF37"/>
              </a:solidFill>
            </a:endParaRPr>
          </a:p>
        </p:txBody>
      </p:sp>
      <p:sp>
        <p:nvSpPr>
          <p:cNvPr id="3" name="Content Placeholder 2"/>
          <p:cNvSpPr>
            <a:spLocks noGrp="1"/>
          </p:cNvSpPr>
          <p:nvPr>
            <p:ph idx="1"/>
          </p:nvPr>
        </p:nvSpPr>
        <p:spPr>
          <a:xfrm>
            <a:off x="548640" y="1554480"/>
            <a:ext cx="7467600" cy="4525963"/>
          </a:xfrm>
        </p:spPr>
        <p:txBody>
          <a:bodyPr/>
          <a:lstStyle/>
          <a:p>
            <a:pPr>
              <a:buClr>
                <a:srgbClr val="FFCB25"/>
              </a:buClr>
              <a:buFont typeface="Wingdings" pitchFamily="2" charset="2"/>
              <a:buChar char="Ø"/>
            </a:pPr>
            <a:r>
              <a:rPr lang="en-US" sz="2800" dirty="0" smtClean="0">
                <a:latin typeface="Georgia" pitchFamily="18" charset="0"/>
              </a:rPr>
              <a:t>Postdoctoral Fellows Office</a:t>
            </a:r>
          </a:p>
          <a:p>
            <a:pPr lvl="1">
              <a:buClr>
                <a:srgbClr val="FFCB25"/>
              </a:buClr>
              <a:buFont typeface="Arial" pitchFamily="34" charset="0"/>
              <a:buChar char="•"/>
            </a:pPr>
            <a:r>
              <a:rPr lang="en-US" sz="2400" dirty="0" smtClean="0">
                <a:solidFill>
                  <a:srgbClr val="FFC000"/>
                </a:solidFill>
                <a:latin typeface="Georgia" pitchFamily="18" charset="0"/>
              </a:rPr>
              <a:t>http://www.temple.edu/grad/pfo</a:t>
            </a:r>
          </a:p>
          <a:p>
            <a:pPr>
              <a:buClr>
                <a:srgbClr val="FFCB25"/>
              </a:buClr>
              <a:buFont typeface="Wingdings" pitchFamily="2" charset="2"/>
              <a:buChar char="Ø"/>
            </a:pPr>
            <a:r>
              <a:rPr lang="en-US" sz="2800" dirty="0" smtClean="0">
                <a:latin typeface="Georgia" pitchFamily="18" charset="0"/>
              </a:rPr>
              <a:t>Office of International Student and Scholar Services</a:t>
            </a:r>
          </a:p>
          <a:p>
            <a:pPr lvl="1">
              <a:buClr>
                <a:srgbClr val="FFCB25"/>
              </a:buClr>
              <a:buFont typeface="Arial" pitchFamily="34" charset="0"/>
              <a:buChar char="•"/>
            </a:pPr>
            <a:r>
              <a:rPr lang="en-US" sz="2400" dirty="0" smtClean="0">
                <a:solidFill>
                  <a:srgbClr val="FFC000"/>
                </a:solidFill>
                <a:latin typeface="Georgia" pitchFamily="18" charset="0"/>
              </a:rPr>
              <a:t>http://www.temple.edu/isss</a:t>
            </a:r>
          </a:p>
          <a:p>
            <a:pPr>
              <a:buNone/>
            </a:pPr>
            <a:endParaRPr lang="en-US" sz="2800" dirty="0" smtClean="0">
              <a:latin typeface="Georgia" pitchFamily="18" charset="0"/>
            </a:endParaRPr>
          </a:p>
          <a:p>
            <a:pPr>
              <a:buNone/>
            </a:pPr>
            <a:endParaRPr lang="en-US" sz="28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Definition of “Postdoctoral Fellow”</a:t>
            </a:r>
            <a:endParaRPr lang="en-US" sz="4400" dirty="0">
              <a:solidFill>
                <a:srgbClr val="FFCF37"/>
              </a:solidFill>
            </a:endParaRPr>
          </a:p>
        </p:txBody>
      </p:sp>
      <p:sp>
        <p:nvSpPr>
          <p:cNvPr id="3" name="Content Placeholder 2"/>
          <p:cNvSpPr>
            <a:spLocks noGrp="1"/>
          </p:cNvSpPr>
          <p:nvPr>
            <p:ph idx="4294967295"/>
          </p:nvPr>
        </p:nvSpPr>
        <p:spPr>
          <a:xfrm>
            <a:off x="548640" y="1554480"/>
            <a:ext cx="7909560" cy="4693920"/>
          </a:xfrm>
        </p:spPr>
        <p:txBody>
          <a:bodyPr>
            <a:noAutofit/>
          </a:bodyPr>
          <a:lstStyle/>
          <a:p>
            <a:pPr>
              <a:buClr>
                <a:srgbClr val="FFCB25"/>
              </a:buClr>
              <a:buFont typeface="Wingdings" pitchFamily="2" charset="2"/>
              <a:buChar char="Ø"/>
            </a:pPr>
            <a:r>
              <a:rPr lang="en-US" sz="2200" dirty="0" smtClean="0">
                <a:latin typeface="Georgia" pitchFamily="18" charset="0"/>
              </a:rPr>
              <a:t>Completed all degree requirements to earn a </a:t>
            </a:r>
            <a:r>
              <a:rPr lang="en-US" sz="2200" b="1" dirty="0" smtClean="0">
                <a:latin typeface="Georgia" pitchFamily="18" charset="0"/>
              </a:rPr>
              <a:t>Ph.D.</a:t>
            </a:r>
            <a:r>
              <a:rPr lang="en-US" sz="2200" dirty="0" smtClean="0">
                <a:latin typeface="Georgia" pitchFamily="18" charset="0"/>
              </a:rPr>
              <a:t>, </a:t>
            </a:r>
            <a:r>
              <a:rPr lang="en-US" sz="2200" b="1" dirty="0" smtClean="0">
                <a:latin typeface="Georgia" pitchFamily="18" charset="0"/>
              </a:rPr>
              <a:t>M.D.</a:t>
            </a:r>
            <a:r>
              <a:rPr lang="en-US" sz="2200" dirty="0" smtClean="0">
                <a:latin typeface="Georgia" pitchFamily="18" charset="0"/>
              </a:rPr>
              <a:t>, </a:t>
            </a:r>
            <a:r>
              <a:rPr lang="en-US" sz="2200" b="1" dirty="0" smtClean="0">
                <a:latin typeface="Georgia" pitchFamily="18" charset="0"/>
              </a:rPr>
              <a:t>D.O., D.B.A., D.D.S.</a:t>
            </a:r>
            <a:r>
              <a:rPr lang="en-US" sz="2200" dirty="0" smtClean="0">
                <a:latin typeface="Georgia" pitchFamily="18" charset="0"/>
              </a:rPr>
              <a:t>, </a:t>
            </a:r>
            <a:r>
              <a:rPr lang="en-US" sz="2200" b="1" dirty="0" smtClean="0">
                <a:latin typeface="Georgia" pitchFamily="18" charset="0"/>
              </a:rPr>
              <a:t>D.V.M.</a:t>
            </a:r>
            <a:r>
              <a:rPr lang="en-US" sz="2200" dirty="0" smtClean="0">
                <a:latin typeface="Georgia" pitchFamily="18" charset="0"/>
              </a:rPr>
              <a:t>, </a:t>
            </a:r>
            <a:r>
              <a:rPr lang="en-US" sz="2200" b="1" dirty="0" smtClean="0">
                <a:latin typeface="Georgia" pitchFamily="18" charset="0"/>
              </a:rPr>
              <a:t>O.D.</a:t>
            </a:r>
            <a:r>
              <a:rPr lang="en-US" sz="2200" dirty="0" smtClean="0">
                <a:latin typeface="Georgia" pitchFamily="18" charset="0"/>
              </a:rPr>
              <a:t>, </a:t>
            </a:r>
            <a:r>
              <a:rPr lang="en-US" sz="2200" b="1" dirty="0" smtClean="0">
                <a:latin typeface="Georgia" pitchFamily="18" charset="0"/>
              </a:rPr>
              <a:t>Pharm.D.</a:t>
            </a:r>
            <a:r>
              <a:rPr lang="en-US" sz="2200" dirty="0" smtClean="0">
                <a:latin typeface="Georgia" pitchFamily="18" charset="0"/>
              </a:rPr>
              <a:t>, </a:t>
            </a:r>
            <a:r>
              <a:rPr lang="en-US" sz="2200" b="1" dirty="0" smtClean="0">
                <a:latin typeface="Georgia" pitchFamily="18" charset="0"/>
              </a:rPr>
              <a:t>D.P.M.</a:t>
            </a:r>
            <a:r>
              <a:rPr lang="en-US" sz="2200" dirty="0" smtClean="0">
                <a:latin typeface="Georgia" pitchFamily="18" charset="0"/>
              </a:rPr>
              <a:t>, </a:t>
            </a:r>
            <a:r>
              <a:rPr lang="en-US" sz="2200" b="1" dirty="0" smtClean="0">
                <a:latin typeface="Georgia" pitchFamily="18" charset="0"/>
              </a:rPr>
              <a:t>Sc.D., D.Eng.</a:t>
            </a:r>
            <a:r>
              <a:rPr lang="en-US" sz="2200" dirty="0" smtClean="0">
                <a:latin typeface="Georgia" pitchFamily="18" charset="0"/>
              </a:rPr>
              <a:t>, </a:t>
            </a:r>
            <a:r>
              <a:rPr lang="en-US" sz="2200" b="1" dirty="0" smtClean="0">
                <a:latin typeface="Georgia" pitchFamily="18" charset="0"/>
              </a:rPr>
              <a:t>D.S.N.</a:t>
            </a:r>
            <a:r>
              <a:rPr lang="en-US" sz="2200" dirty="0" smtClean="0">
                <a:latin typeface="Georgia" pitchFamily="18" charset="0"/>
              </a:rPr>
              <a:t>, or equivalent doctoral degree from an accredited domestic or approved foreign institution of higher education.</a:t>
            </a:r>
          </a:p>
          <a:p>
            <a:pPr>
              <a:buClr>
                <a:srgbClr val="FFCB25"/>
              </a:buClr>
              <a:buFont typeface="Wingdings" pitchFamily="2" charset="2"/>
              <a:buChar char="Ø"/>
            </a:pPr>
            <a:r>
              <a:rPr lang="en-US" sz="2200" dirty="0" smtClean="0">
                <a:latin typeface="Georgia" pitchFamily="18" charset="0"/>
              </a:rPr>
              <a:t>Associated with Temple University to obtain advanced </a:t>
            </a:r>
            <a:r>
              <a:rPr lang="en-US" sz="2200" b="1" i="1" dirty="0" smtClean="0">
                <a:latin typeface="Georgia" pitchFamily="18" charset="0"/>
              </a:rPr>
              <a:t>research skills </a:t>
            </a:r>
            <a:r>
              <a:rPr lang="en-US" sz="2200" dirty="0" smtClean="0">
                <a:latin typeface="Georgia" pitchFamily="18" charset="0"/>
              </a:rPr>
              <a:t>under the supervision of one or more members of the University faculty.</a:t>
            </a:r>
          </a:p>
          <a:p>
            <a:pPr>
              <a:buClr>
                <a:srgbClr val="FFCB25"/>
              </a:buClr>
              <a:buFont typeface="Wingdings" pitchFamily="2" charset="2"/>
              <a:buChar char="Ø"/>
            </a:pPr>
            <a:r>
              <a:rPr lang="en-US" sz="2200" dirty="0" smtClean="0">
                <a:latin typeface="Georgia" pitchFamily="18" charset="0"/>
              </a:rPr>
              <a:t>Gains research training experiences to prepare the individual for permanent employment in an academic or research position.</a:t>
            </a:r>
          </a:p>
          <a:p>
            <a:pPr>
              <a:buClr>
                <a:srgbClr val="FFCB25"/>
              </a:buClr>
              <a:buFont typeface="Wingdings" pitchFamily="2" charset="2"/>
              <a:buChar char="Ø"/>
            </a:pPr>
            <a:r>
              <a:rPr lang="en-US" sz="2200" dirty="0" smtClean="0">
                <a:latin typeface="Georgia" pitchFamily="18" charset="0"/>
              </a:rPr>
              <a:t>Holds the temporary position of Research and Teaching Postdoctoral Fellow (effective 10-2008).</a:t>
            </a:r>
            <a:endParaRPr lang="en-US" sz="22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Definition of “Postdoctoral Fellow Research Associate”</a:t>
            </a:r>
            <a:endParaRPr lang="en-US" sz="4400" dirty="0">
              <a:solidFill>
                <a:srgbClr val="FFCF37"/>
              </a:solidFill>
            </a:endParaRPr>
          </a:p>
        </p:txBody>
      </p:sp>
      <p:sp>
        <p:nvSpPr>
          <p:cNvPr id="3" name="Content Placeholder 2"/>
          <p:cNvSpPr>
            <a:spLocks noGrp="1"/>
          </p:cNvSpPr>
          <p:nvPr>
            <p:ph idx="4294967295"/>
          </p:nvPr>
        </p:nvSpPr>
        <p:spPr>
          <a:xfrm>
            <a:off x="548640" y="1554480"/>
            <a:ext cx="8290560" cy="4693920"/>
          </a:xfrm>
        </p:spPr>
        <p:txBody>
          <a:bodyPr>
            <a:noAutofit/>
          </a:bodyPr>
          <a:lstStyle/>
          <a:p>
            <a:pPr>
              <a:buClr>
                <a:srgbClr val="FFCB25"/>
              </a:buClr>
              <a:buFont typeface="Wingdings" pitchFamily="2" charset="2"/>
              <a:buChar char="Ø"/>
            </a:pPr>
            <a:r>
              <a:rPr lang="en-US" sz="2100" dirty="0" smtClean="0">
                <a:latin typeface="Georgia" pitchFamily="18" charset="0"/>
              </a:rPr>
              <a:t>Completed all degree requirements to earn a </a:t>
            </a:r>
            <a:r>
              <a:rPr lang="en-US" sz="2100" b="1" dirty="0" smtClean="0">
                <a:latin typeface="Georgia" pitchFamily="18" charset="0"/>
              </a:rPr>
              <a:t>Ph.D.</a:t>
            </a:r>
            <a:r>
              <a:rPr lang="en-US" sz="2100" dirty="0" smtClean="0">
                <a:latin typeface="Georgia" pitchFamily="18" charset="0"/>
              </a:rPr>
              <a:t>, </a:t>
            </a:r>
            <a:r>
              <a:rPr lang="en-US" sz="2100" b="1" dirty="0" smtClean="0">
                <a:latin typeface="Georgia" pitchFamily="18" charset="0"/>
              </a:rPr>
              <a:t>M.D.</a:t>
            </a:r>
            <a:r>
              <a:rPr lang="en-US" sz="2100" dirty="0" smtClean="0">
                <a:latin typeface="Georgia" pitchFamily="18" charset="0"/>
              </a:rPr>
              <a:t>, </a:t>
            </a:r>
            <a:r>
              <a:rPr lang="en-US" sz="2100" b="1" dirty="0" smtClean="0">
                <a:latin typeface="Georgia" pitchFamily="18" charset="0"/>
              </a:rPr>
              <a:t>D.O., D.B.A., D.D.S.</a:t>
            </a:r>
            <a:r>
              <a:rPr lang="en-US" sz="2100" dirty="0" smtClean="0">
                <a:latin typeface="Georgia" pitchFamily="18" charset="0"/>
              </a:rPr>
              <a:t>, </a:t>
            </a:r>
            <a:r>
              <a:rPr lang="en-US" sz="2100" b="1" dirty="0" smtClean="0">
                <a:latin typeface="Georgia" pitchFamily="18" charset="0"/>
              </a:rPr>
              <a:t>D.V.M.</a:t>
            </a:r>
            <a:r>
              <a:rPr lang="en-US" sz="2100" dirty="0" smtClean="0">
                <a:latin typeface="Georgia" pitchFamily="18" charset="0"/>
              </a:rPr>
              <a:t>, </a:t>
            </a:r>
            <a:r>
              <a:rPr lang="en-US" sz="2100" b="1" dirty="0" smtClean="0">
                <a:latin typeface="Georgia" pitchFamily="18" charset="0"/>
              </a:rPr>
              <a:t>O.D.</a:t>
            </a:r>
            <a:r>
              <a:rPr lang="en-US" sz="2100" dirty="0" smtClean="0">
                <a:latin typeface="Georgia" pitchFamily="18" charset="0"/>
              </a:rPr>
              <a:t>, </a:t>
            </a:r>
            <a:r>
              <a:rPr lang="en-US" sz="2100" b="1" dirty="0" smtClean="0">
                <a:latin typeface="Georgia" pitchFamily="18" charset="0"/>
              </a:rPr>
              <a:t>Pharm.D.</a:t>
            </a:r>
            <a:r>
              <a:rPr lang="en-US" sz="2100" dirty="0" smtClean="0">
                <a:latin typeface="Georgia" pitchFamily="18" charset="0"/>
              </a:rPr>
              <a:t>, </a:t>
            </a:r>
            <a:r>
              <a:rPr lang="en-US" sz="2100" b="1" dirty="0" smtClean="0">
                <a:latin typeface="Georgia" pitchFamily="18" charset="0"/>
              </a:rPr>
              <a:t>D.P.M.</a:t>
            </a:r>
            <a:r>
              <a:rPr lang="en-US" sz="2100" dirty="0" smtClean="0">
                <a:latin typeface="Georgia" pitchFamily="18" charset="0"/>
              </a:rPr>
              <a:t>, </a:t>
            </a:r>
            <a:r>
              <a:rPr lang="en-US" sz="2100" b="1" dirty="0" smtClean="0">
                <a:latin typeface="Georgia" pitchFamily="18" charset="0"/>
              </a:rPr>
              <a:t>Sc.D., D.Eng.</a:t>
            </a:r>
            <a:r>
              <a:rPr lang="en-US" sz="2100" dirty="0" smtClean="0">
                <a:latin typeface="Georgia" pitchFamily="18" charset="0"/>
              </a:rPr>
              <a:t>, </a:t>
            </a:r>
            <a:r>
              <a:rPr lang="en-US" sz="2100" b="1" dirty="0" smtClean="0">
                <a:latin typeface="Georgia" pitchFamily="18" charset="0"/>
              </a:rPr>
              <a:t>D.S.N.</a:t>
            </a:r>
            <a:r>
              <a:rPr lang="en-US" sz="2100" dirty="0" smtClean="0">
                <a:latin typeface="Georgia" pitchFamily="18" charset="0"/>
              </a:rPr>
              <a:t>, or equivalent doctoral degree from an accredited domestic or approved foreign institution of higher education.</a:t>
            </a:r>
          </a:p>
          <a:p>
            <a:pPr>
              <a:buClr>
                <a:srgbClr val="FFCB25"/>
              </a:buClr>
              <a:buFont typeface="Wingdings" pitchFamily="2" charset="2"/>
              <a:buChar char="Ø"/>
            </a:pPr>
            <a:r>
              <a:rPr lang="en-US" sz="2100" dirty="0" smtClean="0">
                <a:latin typeface="Georgia" pitchFamily="18" charset="0"/>
              </a:rPr>
              <a:t>Primarily associated with Temple University to obtain advanced </a:t>
            </a:r>
            <a:r>
              <a:rPr lang="en-US" sz="2100" b="1" i="1" dirty="0" smtClean="0">
                <a:latin typeface="Georgia" pitchFamily="18" charset="0"/>
              </a:rPr>
              <a:t>research skills </a:t>
            </a:r>
            <a:r>
              <a:rPr lang="en-US" sz="2100" dirty="0" smtClean="0">
                <a:latin typeface="Georgia" pitchFamily="18" charset="0"/>
              </a:rPr>
              <a:t>under the supervision of one or more members of the University faculty.</a:t>
            </a:r>
          </a:p>
          <a:p>
            <a:pPr>
              <a:buClr>
                <a:srgbClr val="FFCB25"/>
              </a:buClr>
              <a:buFont typeface="Wingdings" pitchFamily="2" charset="2"/>
              <a:buChar char="Ø"/>
            </a:pPr>
            <a:r>
              <a:rPr lang="en-US" sz="2100" dirty="0" smtClean="0">
                <a:latin typeface="Georgia" pitchFamily="18" charset="0"/>
              </a:rPr>
              <a:t>Holds an H-1B visa.</a:t>
            </a:r>
          </a:p>
          <a:p>
            <a:pPr>
              <a:buClr>
                <a:srgbClr val="FFCB25"/>
              </a:buClr>
              <a:buFont typeface="Wingdings" pitchFamily="2" charset="2"/>
              <a:buChar char="Ø"/>
            </a:pPr>
            <a:r>
              <a:rPr lang="en-US" sz="2100" dirty="0" smtClean="0">
                <a:latin typeface="Georgia" pitchFamily="18" charset="0"/>
              </a:rPr>
              <a:t>Gains </a:t>
            </a:r>
            <a:r>
              <a:rPr lang="en-US" sz="2100" dirty="0">
                <a:latin typeface="Georgia" pitchFamily="18" charset="0"/>
              </a:rPr>
              <a:t>research training experiences </a:t>
            </a:r>
            <a:r>
              <a:rPr lang="en-US" sz="2100" dirty="0" smtClean="0">
                <a:latin typeface="Georgia" pitchFamily="18" charset="0"/>
              </a:rPr>
              <a:t>that prepare </a:t>
            </a:r>
            <a:r>
              <a:rPr lang="en-US" sz="2100" dirty="0">
                <a:latin typeface="Georgia" pitchFamily="18" charset="0"/>
              </a:rPr>
              <a:t>the individual for permanent employment in an academic or research </a:t>
            </a:r>
            <a:r>
              <a:rPr lang="en-US" sz="2100" dirty="0" smtClean="0">
                <a:latin typeface="Georgia" pitchFamily="18" charset="0"/>
              </a:rPr>
              <a:t>position.</a:t>
            </a:r>
            <a:endParaRPr lang="en-US" sz="2100" dirty="0">
              <a:latin typeface="Georgia" pitchFamily="18" charset="0"/>
            </a:endParaRPr>
          </a:p>
          <a:p>
            <a:pPr>
              <a:buClr>
                <a:srgbClr val="FFCB25"/>
              </a:buClr>
              <a:buFont typeface="Wingdings" pitchFamily="2" charset="2"/>
              <a:buChar char="Ø"/>
            </a:pPr>
            <a:r>
              <a:rPr lang="en-US" sz="2100" dirty="0">
                <a:latin typeface="Georgia" pitchFamily="18" charset="0"/>
              </a:rPr>
              <a:t>Holds the temporary position of Research and Teaching Postdoctoral Fellow </a:t>
            </a:r>
            <a:r>
              <a:rPr lang="en-US" sz="2100" dirty="0" smtClean="0">
                <a:latin typeface="Georgia" pitchFamily="18" charset="0"/>
              </a:rPr>
              <a:t>Research Associate (effective 07-2014).</a:t>
            </a:r>
            <a:endParaRPr lang="en-US" sz="2100" dirty="0">
              <a:latin typeface="Georgia" pitchFamily="18" charset="0"/>
            </a:endParaRPr>
          </a:p>
          <a:p>
            <a:pPr>
              <a:buClr>
                <a:srgbClr val="FFCB25"/>
              </a:buClr>
              <a:buFont typeface="Wingdings" pitchFamily="2" charset="2"/>
              <a:buChar char="Ø"/>
            </a:pPr>
            <a:endParaRPr lang="en-US" sz="22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6</a:t>
            </a:fld>
            <a:endParaRPr lang="en-US" dirty="0">
              <a:solidFill>
                <a:srgbClr val="FFCF37"/>
              </a:solidFill>
            </a:endParaRPr>
          </a:p>
        </p:txBody>
      </p:sp>
    </p:spTree>
    <p:extLst>
      <p:ext uri="{BB962C8B-B14F-4D97-AF65-F5344CB8AC3E}">
        <p14:creationId xmlns:p14="http://schemas.microsoft.com/office/powerpoint/2010/main" val="1367134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Doctoral Degrees Defined</a:t>
            </a:r>
            <a:endParaRPr lang="en-US" sz="4000" dirty="0">
              <a:solidFill>
                <a:srgbClr val="FFCF37"/>
              </a:solidFill>
            </a:endParaRPr>
          </a:p>
        </p:txBody>
      </p:sp>
      <p:sp>
        <p:nvSpPr>
          <p:cNvPr id="3" name="Content Placeholder 2"/>
          <p:cNvSpPr>
            <a:spLocks noGrp="1"/>
          </p:cNvSpPr>
          <p:nvPr>
            <p:ph idx="4294967295"/>
          </p:nvPr>
        </p:nvSpPr>
        <p:spPr>
          <a:xfrm>
            <a:off x="548640" y="1554480"/>
            <a:ext cx="8138160" cy="4525963"/>
          </a:xfrm>
        </p:spPr>
        <p:txBody>
          <a:bodyPr>
            <a:normAutofit fontScale="70000" lnSpcReduction="20000"/>
          </a:bodyPr>
          <a:lstStyle/>
          <a:p>
            <a:pPr lvl="0" hangingPunct="0">
              <a:lnSpc>
                <a:spcPct val="120000"/>
              </a:lnSpc>
              <a:buClr>
                <a:srgbClr val="FFCB25"/>
              </a:buClr>
              <a:buFont typeface="Wingdings" pitchFamily="2" charset="2"/>
              <a:buChar char="Ø"/>
            </a:pPr>
            <a:r>
              <a:rPr lang="en-US" sz="2900" b="1" dirty="0">
                <a:latin typeface="Georgia" pitchFamily="18" charset="0"/>
              </a:rPr>
              <a:t>Ph.D. (Doctor of Philosophy</a:t>
            </a:r>
            <a:r>
              <a:rPr lang="en-US" sz="2900" b="1" dirty="0" smtClean="0">
                <a:latin typeface="Georgia" pitchFamily="18" charset="0"/>
              </a:rPr>
              <a:t>) – </a:t>
            </a:r>
            <a:r>
              <a:rPr lang="en-US" sz="2900" dirty="0" smtClean="0">
                <a:latin typeface="Georgia" pitchFamily="18" charset="0"/>
              </a:rPr>
              <a:t>terminal degree in most academic fields of study in many countries</a:t>
            </a:r>
            <a:endParaRPr lang="en-US" sz="2900" dirty="0">
              <a:latin typeface="Georgia" pitchFamily="18" charset="0"/>
            </a:endParaRPr>
          </a:p>
          <a:p>
            <a:pPr lvl="0">
              <a:lnSpc>
                <a:spcPct val="120000"/>
              </a:lnSpc>
              <a:buClr>
                <a:srgbClr val="FFCB25"/>
              </a:buClr>
              <a:buFont typeface="Wingdings" pitchFamily="2" charset="2"/>
              <a:buChar char="Ø"/>
            </a:pPr>
            <a:r>
              <a:rPr lang="en-US" sz="2900" b="1" dirty="0">
                <a:latin typeface="Georgia" pitchFamily="18" charset="0"/>
              </a:rPr>
              <a:t>M.D. (Doctor of </a:t>
            </a:r>
            <a:r>
              <a:rPr lang="en-US" sz="2900" b="1" dirty="0" smtClean="0">
                <a:latin typeface="Georgia" pitchFamily="18" charset="0"/>
              </a:rPr>
              <a:t>Medicine) – </a:t>
            </a:r>
            <a:r>
              <a:rPr lang="en-US" sz="2900" dirty="0" smtClean="0">
                <a:latin typeface="Georgia" pitchFamily="18" charset="0"/>
              </a:rPr>
              <a:t>first professional degree for physicians in the United States</a:t>
            </a:r>
            <a:endParaRPr lang="en-US" sz="2900" dirty="0">
              <a:latin typeface="Georgia" pitchFamily="18" charset="0"/>
            </a:endParaRPr>
          </a:p>
          <a:p>
            <a:pPr lvl="0" hangingPunct="0">
              <a:lnSpc>
                <a:spcPct val="120000"/>
              </a:lnSpc>
              <a:buClr>
                <a:srgbClr val="FFCB25"/>
              </a:buClr>
              <a:buFont typeface="Wingdings" pitchFamily="2" charset="2"/>
              <a:buChar char="Ø"/>
            </a:pPr>
            <a:r>
              <a:rPr lang="en-US" sz="2900" b="1" dirty="0">
                <a:latin typeface="Georgia" pitchFamily="18" charset="0"/>
              </a:rPr>
              <a:t>D.O. (Doctor of Osteopathic </a:t>
            </a:r>
            <a:r>
              <a:rPr lang="en-US" sz="2900" b="1" dirty="0" smtClean="0">
                <a:latin typeface="Georgia" pitchFamily="18" charset="0"/>
              </a:rPr>
              <a:t>Medicine) – </a:t>
            </a:r>
            <a:r>
              <a:rPr lang="en-US" sz="2900" dirty="0" smtClean="0">
                <a:latin typeface="Georgia" pitchFamily="18" charset="0"/>
              </a:rPr>
              <a:t>professional </a:t>
            </a:r>
            <a:r>
              <a:rPr lang="en-US" sz="2900" dirty="0">
                <a:latin typeface="Georgia" pitchFamily="18" charset="0"/>
              </a:rPr>
              <a:t>doctoral degree for physicians in the </a:t>
            </a:r>
            <a:r>
              <a:rPr lang="en-US" sz="2900" dirty="0" smtClean="0">
                <a:latin typeface="Georgia" pitchFamily="18" charset="0"/>
              </a:rPr>
              <a:t>United States</a:t>
            </a:r>
            <a:endParaRPr lang="en-US" sz="2900" dirty="0">
              <a:latin typeface="Georgia" pitchFamily="18" charset="0"/>
            </a:endParaRPr>
          </a:p>
          <a:p>
            <a:pPr lvl="1" hangingPunct="0">
              <a:buClr>
                <a:srgbClr val="FFCB25"/>
              </a:buClr>
              <a:buFont typeface="Arial" pitchFamily="34" charset="0"/>
              <a:buChar char="•"/>
            </a:pPr>
            <a:r>
              <a:rPr lang="en-US" dirty="0" smtClean="0">
                <a:latin typeface="Georgia" pitchFamily="18" charset="0"/>
              </a:rPr>
              <a:t>Holders </a:t>
            </a:r>
            <a:r>
              <a:rPr lang="en-US" dirty="0">
                <a:latin typeface="Georgia" pitchFamily="18" charset="0"/>
              </a:rPr>
              <a:t>of </a:t>
            </a:r>
            <a:r>
              <a:rPr lang="en-US" dirty="0" smtClean="0">
                <a:latin typeface="Georgia" pitchFamily="18" charset="0"/>
              </a:rPr>
              <a:t>the D.O</a:t>
            </a:r>
            <a:r>
              <a:rPr lang="en-US" dirty="0">
                <a:latin typeface="Georgia" pitchFamily="18" charset="0"/>
              </a:rPr>
              <a:t>. degree are </a:t>
            </a:r>
            <a:r>
              <a:rPr lang="en-US" dirty="0" smtClean="0">
                <a:latin typeface="Georgia" pitchFamily="18" charset="0"/>
              </a:rPr>
              <a:t>known </a:t>
            </a:r>
            <a:r>
              <a:rPr lang="en-US" dirty="0">
                <a:latin typeface="Georgia" pitchFamily="18" charset="0"/>
              </a:rPr>
              <a:t>as osteopathic physicians and have the same rights and privileges as </a:t>
            </a:r>
            <a:r>
              <a:rPr lang="en-US" dirty="0" smtClean="0">
                <a:latin typeface="Georgia" pitchFamily="18" charset="0"/>
              </a:rPr>
              <a:t>M.D.s</a:t>
            </a:r>
            <a:r>
              <a:rPr lang="en-US" dirty="0">
                <a:latin typeface="Georgia" pitchFamily="18" charset="0"/>
              </a:rPr>
              <a:t>. </a:t>
            </a:r>
            <a:r>
              <a:rPr lang="en-US" dirty="0" smtClean="0">
                <a:latin typeface="Georgia" pitchFamily="18" charset="0"/>
              </a:rPr>
              <a:t>D.O.s study </a:t>
            </a:r>
            <a:r>
              <a:rPr lang="en-US" dirty="0">
                <a:latin typeface="Georgia" pitchFamily="18" charset="0"/>
              </a:rPr>
              <a:t>the </a:t>
            </a:r>
            <a:r>
              <a:rPr lang="en-US" dirty="0" smtClean="0">
                <a:latin typeface="Georgia" pitchFamily="18" charset="0"/>
              </a:rPr>
              <a:t>same </a:t>
            </a:r>
            <a:r>
              <a:rPr lang="en-US" dirty="0">
                <a:latin typeface="Georgia" pitchFamily="18" charset="0"/>
              </a:rPr>
              <a:t>curriculum as </a:t>
            </a:r>
            <a:r>
              <a:rPr lang="en-US" dirty="0" smtClean="0">
                <a:latin typeface="Georgia" pitchFamily="18" charset="0"/>
              </a:rPr>
              <a:t>M.D.s</a:t>
            </a:r>
            <a:r>
              <a:rPr lang="en-US" dirty="0">
                <a:latin typeface="Georgia" pitchFamily="18" charset="0"/>
              </a:rPr>
              <a:t>, with the addition of osteopathic manipulative medicine </a:t>
            </a:r>
            <a:r>
              <a:rPr lang="en-US" dirty="0" smtClean="0">
                <a:latin typeface="Georgia" pitchFamily="18" charset="0"/>
              </a:rPr>
              <a:t>techniques.</a:t>
            </a:r>
            <a:endParaRPr lang="en-US" dirty="0">
              <a:latin typeface="Georgia" pitchFamily="18" charset="0"/>
            </a:endParaRPr>
          </a:p>
          <a:p>
            <a:pPr lvl="1" hangingPunct="0">
              <a:buClr>
                <a:srgbClr val="FFCB25"/>
              </a:buClr>
              <a:buFont typeface="Arial" pitchFamily="34" charset="0"/>
              <a:buChar char="•"/>
            </a:pPr>
            <a:r>
              <a:rPr lang="en-US" dirty="0" smtClean="0">
                <a:latin typeface="Georgia" pitchFamily="18" charset="0"/>
              </a:rPr>
              <a:t>D.O.s </a:t>
            </a:r>
            <a:r>
              <a:rPr lang="en-US" dirty="0">
                <a:latin typeface="Georgia" pitchFamily="18" charset="0"/>
              </a:rPr>
              <a:t>are </a:t>
            </a:r>
            <a:r>
              <a:rPr lang="en-US" dirty="0" smtClean="0">
                <a:latin typeface="Georgia" pitchFamily="18" charset="0"/>
              </a:rPr>
              <a:t>licensed in all 50 states </a:t>
            </a:r>
            <a:r>
              <a:rPr lang="en-US" dirty="0">
                <a:latin typeface="Georgia" pitchFamily="18" charset="0"/>
              </a:rPr>
              <a:t>to practice the full scope of medicine and </a:t>
            </a:r>
            <a:r>
              <a:rPr lang="en-US" dirty="0" smtClean="0">
                <a:latin typeface="Georgia" pitchFamily="18" charset="0"/>
              </a:rPr>
              <a:t>surgery, including family </a:t>
            </a:r>
            <a:r>
              <a:rPr lang="en-US" dirty="0">
                <a:latin typeface="Georgia" pitchFamily="18" charset="0"/>
              </a:rPr>
              <a:t>medicine, internal medicine, pediatrics, </a:t>
            </a:r>
            <a:r>
              <a:rPr lang="en-US" dirty="0" smtClean="0">
                <a:latin typeface="Georgia" pitchFamily="18" charset="0"/>
              </a:rPr>
              <a:t>OB/GYN, and emergency medicine, </a:t>
            </a:r>
            <a:r>
              <a:rPr lang="en-US" dirty="0">
                <a:latin typeface="Georgia" pitchFamily="18" charset="0"/>
              </a:rPr>
              <a:t>and </a:t>
            </a:r>
            <a:r>
              <a:rPr lang="en-US" dirty="0" smtClean="0">
                <a:latin typeface="Georgia" pitchFamily="18" charset="0"/>
              </a:rPr>
              <a:t>medical specialties </a:t>
            </a:r>
            <a:r>
              <a:rPr lang="en-US" dirty="0">
                <a:latin typeface="Georgia" pitchFamily="18" charset="0"/>
              </a:rPr>
              <a:t>such </a:t>
            </a:r>
            <a:r>
              <a:rPr lang="en-US" dirty="0" smtClean="0">
                <a:latin typeface="Georgia" pitchFamily="18" charset="0"/>
              </a:rPr>
              <a:t>as psychiatry and neurosurgery.</a:t>
            </a:r>
          </a:p>
          <a:p>
            <a:pPr lvl="1" hangingPunct="0">
              <a:buClr>
                <a:srgbClr val="FFCB25"/>
              </a:buClr>
              <a:buFont typeface="Arial" pitchFamily="34" charset="0"/>
              <a:buChar char="•"/>
            </a:pPr>
            <a:r>
              <a:rPr lang="en-US" dirty="0" smtClean="0">
                <a:latin typeface="Georgia" pitchFamily="18" charset="0"/>
              </a:rPr>
              <a:t>D.O.s </a:t>
            </a:r>
            <a:r>
              <a:rPr lang="en-US" dirty="0">
                <a:latin typeface="Georgia" pitchFamily="18" charset="0"/>
              </a:rPr>
              <a:t>and </a:t>
            </a:r>
            <a:r>
              <a:rPr lang="en-US" dirty="0" smtClean="0">
                <a:latin typeface="Georgia" pitchFamily="18" charset="0"/>
              </a:rPr>
              <a:t>M.D.s </a:t>
            </a:r>
            <a:r>
              <a:rPr lang="en-US" dirty="0">
                <a:latin typeface="Georgia" pitchFamily="18" charset="0"/>
              </a:rPr>
              <a:t>receive the same license, practice medicine in </a:t>
            </a:r>
            <a:r>
              <a:rPr lang="en-US" dirty="0" smtClean="0">
                <a:latin typeface="Georgia" pitchFamily="18" charset="0"/>
              </a:rPr>
              <a:t>the </a:t>
            </a:r>
            <a:r>
              <a:rPr lang="en-US" dirty="0">
                <a:latin typeface="Georgia" pitchFamily="18" charset="0"/>
              </a:rPr>
              <a:t>same </a:t>
            </a:r>
            <a:r>
              <a:rPr lang="en-US" dirty="0" smtClean="0">
                <a:latin typeface="Georgia" pitchFamily="18" charset="0"/>
              </a:rPr>
              <a:t>way, </a:t>
            </a:r>
            <a:r>
              <a:rPr lang="en-US" dirty="0">
                <a:latin typeface="Georgia" pitchFamily="18" charset="0"/>
              </a:rPr>
              <a:t>and share the same medical rights and </a:t>
            </a:r>
            <a:r>
              <a:rPr lang="en-US" dirty="0" smtClean="0">
                <a:latin typeface="Georgia" pitchFamily="18" charset="0"/>
              </a:rPr>
              <a:t>privileges.</a:t>
            </a:r>
            <a:endParaRPr lang="en-US" dirty="0"/>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Doctoral Degrees Defined </a:t>
            </a:r>
            <a:r>
              <a:rPr lang="en-US" sz="1800" dirty="0" smtClean="0">
                <a:solidFill>
                  <a:srgbClr val="FFCF37"/>
                </a:solidFill>
                <a:latin typeface="Georgia" pitchFamily="18" charset="0"/>
              </a:rPr>
              <a:t>(cont’d)</a:t>
            </a:r>
            <a:endParaRPr lang="en-US" sz="1800" b="1" u="sng" dirty="0">
              <a:latin typeface="Georgia" pitchFamily="18" charset="0"/>
            </a:endParaRPr>
          </a:p>
        </p:txBody>
      </p:sp>
      <p:sp>
        <p:nvSpPr>
          <p:cNvPr id="3" name="Content Placeholder 2"/>
          <p:cNvSpPr>
            <a:spLocks noGrp="1"/>
          </p:cNvSpPr>
          <p:nvPr>
            <p:ph idx="4294967295"/>
          </p:nvPr>
        </p:nvSpPr>
        <p:spPr>
          <a:xfrm>
            <a:off x="548640" y="1554480"/>
            <a:ext cx="8220808" cy="4815840"/>
          </a:xfrm>
        </p:spPr>
        <p:txBody>
          <a:bodyPr>
            <a:noAutofit/>
          </a:bodyPr>
          <a:lstStyle/>
          <a:p>
            <a:pPr lvl="0">
              <a:buClr>
                <a:srgbClr val="FFCB25"/>
              </a:buClr>
              <a:buFont typeface="Wingdings" pitchFamily="2" charset="2"/>
              <a:buChar char="Ø"/>
            </a:pPr>
            <a:r>
              <a:rPr lang="en-US" sz="2000" b="1" dirty="0" smtClean="0">
                <a:latin typeface="Georgia" pitchFamily="18" charset="0"/>
              </a:rPr>
              <a:t>D.B.A. (Doctor of Business Administration</a:t>
            </a:r>
            <a:r>
              <a:rPr lang="en-US" sz="2000" b="1" dirty="0">
                <a:latin typeface="Georgia" pitchFamily="18" charset="0"/>
              </a:rPr>
              <a:t>) </a:t>
            </a:r>
            <a:r>
              <a:rPr lang="en-US" sz="2000" b="1" dirty="0" smtClean="0">
                <a:latin typeface="Georgia" pitchFamily="18" charset="0"/>
              </a:rPr>
              <a:t>– </a:t>
            </a:r>
            <a:r>
              <a:rPr lang="en-US" sz="2000" dirty="0" smtClean="0">
                <a:latin typeface="Georgia" pitchFamily="18" charset="0"/>
              </a:rPr>
              <a:t>professional degree focusing on theoretical knowledge and its use in business practice</a:t>
            </a:r>
          </a:p>
          <a:p>
            <a:pPr lvl="0">
              <a:buClr>
                <a:srgbClr val="FFCB25"/>
              </a:buClr>
              <a:buFont typeface="Wingdings" pitchFamily="2" charset="2"/>
              <a:buChar char="Ø"/>
            </a:pPr>
            <a:r>
              <a:rPr lang="en-US" sz="2000" b="1" dirty="0" smtClean="0">
                <a:latin typeface="Georgia" pitchFamily="18" charset="0"/>
              </a:rPr>
              <a:t>D.D.S. (Doctor of Dental Surgery) – </a:t>
            </a:r>
            <a:r>
              <a:rPr lang="en-US" sz="2000" dirty="0" smtClean="0">
                <a:latin typeface="Georgia" pitchFamily="18" charset="0"/>
              </a:rPr>
              <a:t>first professional degree for dentists</a:t>
            </a:r>
          </a:p>
          <a:p>
            <a:pPr lvl="0" hangingPunct="0">
              <a:buClr>
                <a:srgbClr val="FFCB25"/>
              </a:buClr>
              <a:buFont typeface="Wingdings" pitchFamily="2" charset="2"/>
              <a:buChar char="Ø"/>
            </a:pPr>
            <a:r>
              <a:rPr lang="en-US" sz="2000" b="1" dirty="0" smtClean="0">
                <a:latin typeface="Georgia" pitchFamily="18" charset="0"/>
              </a:rPr>
              <a:t>D.V.M. (Doctor of Veterinary Medicine) – </a:t>
            </a:r>
            <a:r>
              <a:rPr lang="en-US" sz="2000" dirty="0" smtClean="0">
                <a:latin typeface="Georgia" pitchFamily="18" charset="0"/>
              </a:rPr>
              <a:t>first professional degree for those who treat animals</a:t>
            </a:r>
          </a:p>
          <a:p>
            <a:pPr lvl="0" hangingPunct="0">
              <a:buClr>
                <a:srgbClr val="FFCB25"/>
              </a:buClr>
              <a:buFont typeface="Wingdings" pitchFamily="2" charset="2"/>
              <a:buChar char="Ø"/>
            </a:pPr>
            <a:r>
              <a:rPr lang="en-US" sz="2000" b="1" dirty="0" smtClean="0">
                <a:latin typeface="Georgia" pitchFamily="18" charset="0"/>
              </a:rPr>
              <a:t>O.D. (Doctor of Optometry) – </a:t>
            </a:r>
            <a:r>
              <a:rPr lang="en-US" sz="2000" dirty="0" smtClean="0">
                <a:latin typeface="Georgia" pitchFamily="18" charset="0"/>
              </a:rPr>
              <a:t>first professional degree for those concerned with the eyes and their functions, including vision, vision information processing, and the diagnosis and treatment of diseases of the eye, such </a:t>
            </a:r>
            <a:r>
              <a:rPr lang="en-US" sz="2000" dirty="0">
                <a:latin typeface="Georgia" pitchFamily="18" charset="0"/>
              </a:rPr>
              <a:t>as infections and </a:t>
            </a:r>
            <a:r>
              <a:rPr lang="en-US" sz="2000" dirty="0" smtClean="0">
                <a:latin typeface="Georgia" pitchFamily="18" charset="0"/>
              </a:rPr>
              <a:t>glaucoma</a:t>
            </a:r>
          </a:p>
          <a:p>
            <a:pPr lvl="0" hangingPunct="0">
              <a:buClr>
                <a:srgbClr val="FFCB25"/>
              </a:buClr>
              <a:buFont typeface="Wingdings" pitchFamily="2" charset="2"/>
              <a:buChar char="Ø"/>
            </a:pPr>
            <a:r>
              <a:rPr lang="en-US" sz="2000" b="1" dirty="0">
                <a:latin typeface="Georgia" pitchFamily="18" charset="0"/>
              </a:rPr>
              <a:t>Pharm.D. (Doctor of </a:t>
            </a:r>
            <a:r>
              <a:rPr lang="en-US" sz="2000" b="1" dirty="0" smtClean="0">
                <a:latin typeface="Georgia" pitchFamily="18" charset="0"/>
              </a:rPr>
              <a:t>Pharmacy) – </a:t>
            </a:r>
            <a:r>
              <a:rPr lang="en-US" sz="2000" dirty="0" smtClean="0">
                <a:latin typeface="Georgia" pitchFamily="18" charset="0"/>
              </a:rPr>
              <a:t>first professional degree and </a:t>
            </a:r>
            <a:r>
              <a:rPr lang="en-US" sz="2000" dirty="0">
                <a:latin typeface="Georgia" pitchFamily="18" charset="0"/>
              </a:rPr>
              <a:t>a prerequisite for licensing to exercise the profession of </a:t>
            </a:r>
            <a:r>
              <a:rPr lang="en-US" sz="2000" dirty="0" smtClean="0">
                <a:latin typeface="Georgia" pitchFamily="18" charset="0"/>
              </a:rPr>
              <a:t>pharmacist</a:t>
            </a:r>
            <a:endParaRPr lang="en-US" sz="2000" dirty="0">
              <a:latin typeface="Georgia" pitchFamily="18" charset="0"/>
            </a:endParaRPr>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Doctoral Degrees Defined </a:t>
            </a:r>
            <a:r>
              <a:rPr lang="en-US" sz="1800" dirty="0" smtClean="0">
                <a:solidFill>
                  <a:srgbClr val="FFCF37"/>
                </a:solidFill>
                <a:latin typeface="Georgia" pitchFamily="18" charset="0"/>
              </a:rPr>
              <a:t>(cont’d)</a:t>
            </a:r>
            <a:endParaRPr lang="en-US" sz="1800" dirty="0"/>
          </a:p>
        </p:txBody>
      </p:sp>
      <p:sp>
        <p:nvSpPr>
          <p:cNvPr id="3" name="Content Placeholder 2"/>
          <p:cNvSpPr>
            <a:spLocks noGrp="1"/>
          </p:cNvSpPr>
          <p:nvPr>
            <p:ph idx="4294967295"/>
          </p:nvPr>
        </p:nvSpPr>
        <p:spPr>
          <a:xfrm>
            <a:off x="548640" y="1554480"/>
            <a:ext cx="8229600" cy="4968240"/>
          </a:xfrm>
        </p:spPr>
        <p:txBody>
          <a:bodyPr>
            <a:normAutofit fontScale="55000" lnSpcReduction="20000"/>
          </a:bodyPr>
          <a:lstStyle/>
          <a:p>
            <a:pPr lvl="0" hangingPunct="0">
              <a:lnSpc>
                <a:spcPct val="120000"/>
              </a:lnSpc>
              <a:buClr>
                <a:srgbClr val="FFCB25"/>
              </a:buClr>
              <a:buFont typeface="Wingdings" pitchFamily="2" charset="2"/>
              <a:buChar char="Ø"/>
            </a:pPr>
            <a:r>
              <a:rPr lang="en-US" sz="3600" b="1" dirty="0" smtClean="0">
                <a:latin typeface="Georgia" pitchFamily="18" charset="0"/>
              </a:rPr>
              <a:t>D.P.M. (Doctor of Podiatric Medicine) – </a:t>
            </a:r>
            <a:r>
              <a:rPr lang="en-US" sz="3600" dirty="0" smtClean="0">
                <a:latin typeface="Georgia" pitchFamily="18" charset="0"/>
              </a:rPr>
              <a:t>first professional degree for those physicians who diagnose and treat disorders of the foot, ankle, and lower leg</a:t>
            </a:r>
            <a:endParaRPr lang="en-US" sz="3600" b="1" dirty="0" smtClean="0">
              <a:latin typeface="Georgia" pitchFamily="18" charset="0"/>
            </a:endParaRPr>
          </a:p>
          <a:p>
            <a:pPr hangingPunct="0">
              <a:lnSpc>
                <a:spcPct val="120000"/>
              </a:lnSpc>
              <a:buClr>
                <a:srgbClr val="FFCB25"/>
              </a:buClr>
              <a:buFont typeface="Wingdings" pitchFamily="2" charset="2"/>
              <a:buChar char="Ø"/>
            </a:pPr>
            <a:r>
              <a:rPr lang="en-US" sz="3600" b="1" dirty="0" smtClean="0">
                <a:latin typeface="Georgia" pitchFamily="18" charset="0"/>
              </a:rPr>
              <a:t>Sc.D. (Doctor of Sciences) – </a:t>
            </a:r>
            <a:r>
              <a:rPr lang="en-US" sz="3600" dirty="0" smtClean="0">
                <a:latin typeface="Georgia" pitchFamily="18" charset="0"/>
              </a:rPr>
              <a:t>academic research degree awarded in recognition of substantial and sustained contribution to scientific knowledge; also abbreviated</a:t>
            </a:r>
            <a:r>
              <a:rPr lang="en-US" sz="3600" b="1" dirty="0" smtClean="0">
                <a:latin typeface="Georgia" pitchFamily="18" charset="0"/>
              </a:rPr>
              <a:t> Sc.D., D.Sc., S.D., or </a:t>
            </a:r>
            <a:r>
              <a:rPr lang="en-US" sz="3600" b="1" dirty="0" err="1" smtClean="0">
                <a:latin typeface="Georgia" pitchFamily="18" charset="0"/>
              </a:rPr>
              <a:t>Dr.Sc</a:t>
            </a:r>
            <a:r>
              <a:rPr lang="en-US" sz="3600" b="1" dirty="0" smtClean="0">
                <a:latin typeface="Georgia" pitchFamily="18" charset="0"/>
              </a:rPr>
              <a:t>.</a:t>
            </a:r>
            <a:endParaRPr lang="en-US" sz="3600" dirty="0" smtClean="0">
              <a:latin typeface="Georgia" pitchFamily="18" charset="0"/>
            </a:endParaRPr>
          </a:p>
          <a:p>
            <a:pPr hangingPunct="0">
              <a:lnSpc>
                <a:spcPct val="120000"/>
              </a:lnSpc>
              <a:buClr>
                <a:srgbClr val="FFCB25"/>
              </a:buClr>
              <a:buFont typeface="Wingdings" pitchFamily="2" charset="2"/>
              <a:buChar char="Ø"/>
            </a:pPr>
            <a:r>
              <a:rPr lang="en-US" sz="3600" b="1" dirty="0" smtClean="0">
                <a:latin typeface="Georgia" pitchFamily="18" charset="0"/>
              </a:rPr>
              <a:t>D.Eng. (Doctor of Engineering) – </a:t>
            </a:r>
            <a:r>
              <a:rPr lang="en-US" sz="3600" dirty="0" smtClean="0">
                <a:latin typeface="Georgia" pitchFamily="18" charset="0"/>
              </a:rPr>
              <a:t>terminal research doctorate in engineering or applied science in most countries; also abbreviated </a:t>
            </a:r>
            <a:r>
              <a:rPr lang="en-US" sz="3600" b="1" dirty="0" smtClean="0">
                <a:latin typeface="Georgia" pitchFamily="18" charset="0"/>
              </a:rPr>
              <a:t>D.Eng., D.Engr., </a:t>
            </a:r>
            <a:r>
              <a:rPr lang="en-US" sz="3600" b="1" dirty="0" err="1" smtClean="0">
                <a:latin typeface="Georgia" pitchFamily="18" charset="0"/>
              </a:rPr>
              <a:t>Eng.D</a:t>
            </a:r>
            <a:r>
              <a:rPr lang="en-US" sz="3600" b="1" dirty="0" smtClean="0">
                <a:latin typeface="Georgia" pitchFamily="18" charset="0"/>
              </a:rPr>
              <a:t>., </a:t>
            </a:r>
            <a:r>
              <a:rPr lang="en-US" sz="3600" b="1" dirty="0" err="1" smtClean="0">
                <a:latin typeface="Georgia" pitchFamily="18" charset="0"/>
              </a:rPr>
              <a:t>Dr.Eng</a:t>
            </a:r>
            <a:r>
              <a:rPr lang="en-US" sz="3600" b="1" dirty="0" smtClean="0">
                <a:latin typeface="Georgia" pitchFamily="18" charset="0"/>
              </a:rPr>
              <a:t>., or   Dr.-</a:t>
            </a:r>
            <a:r>
              <a:rPr lang="en-US" sz="3600" b="1" dirty="0" err="1" smtClean="0">
                <a:latin typeface="Georgia" pitchFamily="18" charset="0"/>
              </a:rPr>
              <a:t>Ing</a:t>
            </a:r>
            <a:r>
              <a:rPr lang="en-US" sz="3600" b="1" dirty="0" smtClean="0">
                <a:latin typeface="Georgia" pitchFamily="18" charset="0"/>
              </a:rPr>
              <a:t>.</a:t>
            </a:r>
            <a:endParaRPr lang="en-US" sz="3600" dirty="0" smtClean="0">
              <a:latin typeface="Georgia" pitchFamily="18" charset="0"/>
            </a:endParaRPr>
          </a:p>
          <a:p>
            <a:pPr hangingPunct="0">
              <a:lnSpc>
                <a:spcPct val="120000"/>
              </a:lnSpc>
              <a:buClr>
                <a:srgbClr val="FFCB25"/>
              </a:buClr>
              <a:buFont typeface="Wingdings" pitchFamily="2" charset="2"/>
              <a:buChar char="Ø"/>
            </a:pPr>
            <a:r>
              <a:rPr lang="en-US" sz="3600" b="1" dirty="0" smtClean="0">
                <a:latin typeface="Georgia" pitchFamily="18" charset="0"/>
              </a:rPr>
              <a:t>D.S.N. (Doctor of Nursing Sciences) – </a:t>
            </a:r>
            <a:r>
              <a:rPr lang="en-US" sz="3600" dirty="0" smtClean="0">
                <a:latin typeface="Georgia" pitchFamily="18" charset="0"/>
              </a:rPr>
              <a:t>terminal doctoral-level degree in nursing; also abbreviated </a:t>
            </a:r>
            <a:r>
              <a:rPr lang="en-US" sz="3600" b="1" dirty="0" err="1" smtClean="0">
                <a:latin typeface="Georgia" pitchFamily="18" charset="0"/>
              </a:rPr>
              <a:t>D.N.Sc</a:t>
            </a:r>
            <a:r>
              <a:rPr lang="en-US" sz="3600" b="1" dirty="0" smtClean="0">
                <a:latin typeface="Georgia" pitchFamily="18" charset="0"/>
              </a:rPr>
              <a:t>. or D.N.S. </a:t>
            </a:r>
          </a:p>
          <a:p>
            <a:pPr lvl="1" hangingPunct="0">
              <a:buClr>
                <a:srgbClr val="FFCB25"/>
              </a:buClr>
              <a:buFont typeface="Arial" pitchFamily="34" charset="0"/>
              <a:buChar char="•"/>
            </a:pPr>
            <a:r>
              <a:rPr lang="en-US" sz="2900" dirty="0" smtClean="0">
                <a:latin typeface="Georgia" pitchFamily="18" charset="0"/>
              </a:rPr>
              <a:t>Has transitioned into the Ph.D., which is generally considered the academic and research-oriented degree in nursing.</a:t>
            </a:r>
          </a:p>
          <a:p>
            <a:pPr lvl="1" hangingPunct="0">
              <a:buClr>
                <a:srgbClr val="FFCB25"/>
              </a:buClr>
              <a:buFont typeface="Arial" pitchFamily="34" charset="0"/>
              <a:buChar char="•"/>
            </a:pPr>
            <a:r>
              <a:rPr lang="en-US" sz="2900" dirty="0" smtClean="0">
                <a:latin typeface="Georgia" pitchFamily="18" charset="0"/>
              </a:rPr>
              <a:t>Complemented by the </a:t>
            </a:r>
            <a:r>
              <a:rPr lang="en-US" sz="2900" b="1" dirty="0" smtClean="0">
                <a:latin typeface="Georgia" pitchFamily="18" charset="0"/>
              </a:rPr>
              <a:t>D.N.P. (Doctor of Nursing Practice)</a:t>
            </a:r>
            <a:r>
              <a:rPr lang="en-US" sz="2900" dirty="0" smtClean="0">
                <a:latin typeface="Georgia" pitchFamily="18" charset="0"/>
              </a:rPr>
              <a:t>, which is the practice-oriented or terminal professional degree.</a:t>
            </a:r>
            <a:endParaRPr lang="en-US" sz="2900" dirty="0" smtClean="0"/>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9</a:t>
            </a:fld>
            <a:endParaRPr lang="en-US" dirty="0">
              <a:solidFill>
                <a:srgbClr val="FFCF37"/>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4391</TotalTime>
  <Words>4399</Words>
  <Application>Microsoft Office PowerPoint</Application>
  <PresentationFormat>On-screen Show (4:3)</PresentationFormat>
  <Paragraphs>411</Paragraphs>
  <Slides>47</Slides>
  <Notes>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Technic</vt:lpstr>
      <vt:lpstr>Procedures for Hiring Postdoctoral Fellows and Postdoctoral Fellow Research Associates</vt:lpstr>
      <vt:lpstr>Graduate School Participants</vt:lpstr>
      <vt:lpstr>International Student and Scholar Services Participants</vt:lpstr>
      <vt:lpstr>Human Resources Participants </vt:lpstr>
      <vt:lpstr>Definition of “Postdoctoral Fellow”</vt:lpstr>
      <vt:lpstr>Definition of “Postdoctoral Fellow Research Associate”</vt:lpstr>
      <vt:lpstr>Doctoral Degrees Defined</vt:lpstr>
      <vt:lpstr>Doctoral Degrees Defined (cont’d)</vt:lpstr>
      <vt:lpstr>Doctoral Degrees Defined (cont’d)</vt:lpstr>
      <vt:lpstr>Introduction to Acronym Use</vt:lpstr>
      <vt:lpstr>Criteria for Appointment of PF</vt:lpstr>
      <vt:lpstr>Criteria for Appointment of PFRA</vt:lpstr>
      <vt:lpstr>Types of Appointment</vt:lpstr>
      <vt:lpstr>Term of Appointment for  PF or PFRA</vt:lpstr>
      <vt:lpstr>Term of Appointment for  PF or PFRA (cont’d)</vt:lpstr>
      <vt:lpstr>Termination of Appointment for PF or PFRA</vt:lpstr>
      <vt:lpstr>Departmental Termination of PF or PFRA</vt:lpstr>
      <vt:lpstr>Departmental Termination of PF or PFRA (cont’d)</vt:lpstr>
      <vt:lpstr>PF and PFRA Account Codes</vt:lpstr>
      <vt:lpstr>PF and PFRA Benefits</vt:lpstr>
      <vt:lpstr>PF and PFRA Benefits (cont’d)</vt:lpstr>
      <vt:lpstr>PF and PFRA Benefits (cont’d)</vt:lpstr>
      <vt:lpstr>Flow Chart for Hiring a PF or PFRA</vt:lpstr>
      <vt:lpstr>Flow Chart 1: Appointment of International PF or PFRA</vt:lpstr>
      <vt:lpstr>Flow Chart 2: Appointment of Domestic Postdoctoral Fellow</vt:lpstr>
      <vt:lpstr>Flow Chart 3: Reappointment of International PF or PFRA</vt:lpstr>
      <vt:lpstr>Flow Chart 4: Reappointment of Domestic Postdoctoral Fellow</vt:lpstr>
      <vt:lpstr>Overview of Steps Required to  Hire a PF or PFRA</vt:lpstr>
      <vt:lpstr>Step 1: Process Initiated by Unit’s Business Manager</vt:lpstr>
      <vt:lpstr>Step 1: Process Initiated by Unit’s Business Manager (cont’d)</vt:lpstr>
      <vt:lpstr>Step 2: Paperwork Reviewed by Postdoctoral Fellows Office</vt:lpstr>
      <vt:lpstr>Step 3: Follow-Up Undertaken by Unit’s Business Manager</vt:lpstr>
      <vt:lpstr>Step 4: Further Follow-Up by Unit’s Business Manager</vt:lpstr>
      <vt:lpstr>Step 4: Further Follow-Up by Unit’s Business Manager (cont’d)</vt:lpstr>
      <vt:lpstr>Step 4: Further Follow-Up by Unit’s Business Manager (cont’d)</vt:lpstr>
      <vt:lpstr>Step 4: Further Follow-Up by Unit’s Business Manager (cont’d)</vt:lpstr>
      <vt:lpstr>Step 5: Process Concluded by Postdoctoral Fellows Office</vt:lpstr>
      <vt:lpstr>Overview of the Position Control Number</vt:lpstr>
      <vt:lpstr>Creating a Position Control Number for a New Position</vt:lpstr>
      <vt:lpstr>  Locating an Active Position Control Number for a Current Position  </vt:lpstr>
      <vt:lpstr>Departmental Documentation for a PFRA’s H-1B Visa Application</vt:lpstr>
      <vt:lpstr>Non-Immigrant Worker Status for Trade-NAFTA (TN) Professionals</vt:lpstr>
      <vt:lpstr>Documents Required of a J-1 Applicant</vt:lpstr>
      <vt:lpstr>Documents Required of a J-1 Applicant (cont’d)</vt:lpstr>
      <vt:lpstr>Obtaining an OWLcard for Those Paid With Outside Funds</vt:lpstr>
      <vt:lpstr>Important Note</vt:lpstr>
      <vt:lpstr>Web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for Postdoctoral Fellows</dc:title>
  <dc:creator>campello;petrichk</dc:creator>
  <cp:lastModifiedBy>petrichk</cp:lastModifiedBy>
  <cp:revision>341</cp:revision>
  <cp:lastPrinted>2014-08-07T19:21:17Z</cp:lastPrinted>
  <dcterms:created xsi:type="dcterms:W3CDTF">2011-03-10T13:22:49Z</dcterms:created>
  <dcterms:modified xsi:type="dcterms:W3CDTF">2014-08-08T15:15:38Z</dcterms:modified>
</cp:coreProperties>
</file>