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34"/>
  </p:notesMasterIdLst>
  <p:sldIdLst>
    <p:sldId id="256" r:id="rId2"/>
    <p:sldId id="257" r:id="rId3"/>
    <p:sldId id="259" r:id="rId4"/>
    <p:sldId id="258" r:id="rId5"/>
    <p:sldId id="260" r:id="rId6"/>
    <p:sldId id="291" r:id="rId7"/>
    <p:sldId id="261" r:id="rId8"/>
    <p:sldId id="264" r:id="rId9"/>
    <p:sldId id="263" r:id="rId10"/>
    <p:sldId id="302" r:id="rId11"/>
    <p:sldId id="265" r:id="rId12"/>
    <p:sldId id="267" r:id="rId13"/>
    <p:sldId id="266" r:id="rId14"/>
    <p:sldId id="295" r:id="rId15"/>
    <p:sldId id="269" r:id="rId16"/>
    <p:sldId id="292" r:id="rId17"/>
    <p:sldId id="293" r:id="rId18"/>
    <p:sldId id="294" r:id="rId19"/>
    <p:sldId id="280" r:id="rId20"/>
    <p:sldId id="296" r:id="rId21"/>
    <p:sldId id="281" r:id="rId22"/>
    <p:sldId id="282" r:id="rId23"/>
    <p:sldId id="283" r:id="rId24"/>
    <p:sldId id="284" r:id="rId25"/>
    <p:sldId id="301" r:id="rId26"/>
    <p:sldId id="299" r:id="rId27"/>
    <p:sldId id="300" r:id="rId28"/>
    <p:sldId id="285" r:id="rId29"/>
    <p:sldId id="286" r:id="rId30"/>
    <p:sldId id="287" r:id="rId31"/>
    <p:sldId id="278" r:id="rId32"/>
    <p:sldId id="298" r:id="rId33"/>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66FF66"/>
    <a:srgbClr val="FFCC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43979" cy="465773"/>
          </a:xfrm>
          <a:prstGeom prst="rect">
            <a:avLst/>
          </a:prstGeom>
        </p:spPr>
        <p:txBody>
          <a:bodyPr vert="horz" lIns="91567" tIns="45785" rIns="91567" bIns="45785" rtlCol="0"/>
          <a:lstStyle>
            <a:lvl1pPr algn="l">
              <a:defRPr sz="1200"/>
            </a:lvl1pPr>
          </a:lstStyle>
          <a:p>
            <a:endParaRPr lang="en-US"/>
          </a:p>
        </p:txBody>
      </p:sp>
      <p:sp>
        <p:nvSpPr>
          <p:cNvPr id="3" name="Date Placeholder 2"/>
          <p:cNvSpPr>
            <a:spLocks noGrp="1"/>
          </p:cNvSpPr>
          <p:nvPr>
            <p:ph type="dt" idx="1"/>
          </p:nvPr>
        </p:nvSpPr>
        <p:spPr>
          <a:xfrm>
            <a:off x="3977532" y="0"/>
            <a:ext cx="3043979" cy="465773"/>
          </a:xfrm>
          <a:prstGeom prst="rect">
            <a:avLst/>
          </a:prstGeom>
        </p:spPr>
        <p:txBody>
          <a:bodyPr vert="horz" lIns="91567" tIns="45785" rIns="91567" bIns="45785" rtlCol="0"/>
          <a:lstStyle>
            <a:lvl1pPr algn="r">
              <a:defRPr sz="1200"/>
            </a:lvl1pPr>
          </a:lstStyle>
          <a:p>
            <a:fld id="{C3F34858-1FA4-438D-AB3D-619E4512754E}" type="datetimeFigureOut">
              <a:rPr lang="en-US" smtClean="0"/>
              <a:pPr/>
              <a:t>3/23/2012</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567" tIns="45785" rIns="91567" bIns="45785" rtlCol="0" anchor="ctr"/>
          <a:lstStyle/>
          <a:p>
            <a:endParaRPr lang="en-US"/>
          </a:p>
        </p:txBody>
      </p:sp>
      <p:sp>
        <p:nvSpPr>
          <p:cNvPr id="5" name="Notes Placeholder 4"/>
          <p:cNvSpPr>
            <a:spLocks noGrp="1"/>
          </p:cNvSpPr>
          <p:nvPr>
            <p:ph type="body" sz="quarter" idx="3"/>
          </p:nvPr>
        </p:nvSpPr>
        <p:spPr>
          <a:xfrm>
            <a:off x="702946" y="4422460"/>
            <a:ext cx="5617208" cy="4188778"/>
          </a:xfrm>
          <a:prstGeom prst="rect">
            <a:avLst/>
          </a:prstGeom>
        </p:spPr>
        <p:txBody>
          <a:bodyPr vert="horz" lIns="91567" tIns="45785" rIns="91567" bIns="4578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41739"/>
            <a:ext cx="3043979" cy="465773"/>
          </a:xfrm>
          <a:prstGeom prst="rect">
            <a:avLst/>
          </a:prstGeom>
        </p:spPr>
        <p:txBody>
          <a:bodyPr vert="horz" lIns="91567" tIns="45785" rIns="91567" bIns="45785" rtlCol="0" anchor="b"/>
          <a:lstStyle>
            <a:lvl1pPr algn="l">
              <a:defRPr sz="1200"/>
            </a:lvl1pPr>
          </a:lstStyle>
          <a:p>
            <a:endParaRPr lang="en-US"/>
          </a:p>
        </p:txBody>
      </p:sp>
      <p:sp>
        <p:nvSpPr>
          <p:cNvPr id="7" name="Slide Number Placeholder 6"/>
          <p:cNvSpPr>
            <a:spLocks noGrp="1"/>
          </p:cNvSpPr>
          <p:nvPr>
            <p:ph type="sldNum" sz="quarter" idx="5"/>
          </p:nvPr>
        </p:nvSpPr>
        <p:spPr>
          <a:xfrm>
            <a:off x="3977532" y="8841739"/>
            <a:ext cx="3043979" cy="465773"/>
          </a:xfrm>
          <a:prstGeom prst="rect">
            <a:avLst/>
          </a:prstGeom>
        </p:spPr>
        <p:txBody>
          <a:bodyPr vert="horz" lIns="91567" tIns="45785" rIns="91567" bIns="45785" rtlCol="0" anchor="b"/>
          <a:lstStyle>
            <a:lvl1pPr algn="r">
              <a:defRPr sz="1200"/>
            </a:lvl1pPr>
          </a:lstStyle>
          <a:p>
            <a:fld id="{75F64DAA-3993-4EB6-96B9-EA2114DA5D0B}" type="slidenum">
              <a:rPr lang="en-US" smtClean="0"/>
              <a:pPr/>
              <a:t>‹#›</a:t>
            </a:fld>
            <a:endParaRPr lang="en-US"/>
          </a:p>
        </p:txBody>
      </p:sp>
    </p:spTree>
    <p:extLst>
      <p:ext uri="{BB962C8B-B14F-4D97-AF65-F5344CB8AC3E}">
        <p14:creationId xmlns:p14="http://schemas.microsoft.com/office/powerpoint/2010/main" val="477374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2E102D95-0398-409E-B593-EE7790EA1BAB}" type="datetime1">
              <a:rPr lang="en-US" smtClean="0"/>
              <a:pPr/>
              <a:t>3/23/2012</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A73D52B-895E-4FF2-8B73-FB97EA9B8B9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1F8948-3155-4B42-90E1-0A64648C3F75}" type="datetime1">
              <a:rPr lang="en-US" smtClean="0"/>
              <a:pPr/>
              <a:t>3/23/2012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73D52B-895E-4FF2-8B73-FB97EA9B8B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D00144-BACF-432E-B181-E9061D8C6AC1}" type="datetime1">
              <a:rPr lang="en-US" smtClean="0"/>
              <a:pPr/>
              <a:t>3/23/2012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73D52B-895E-4FF2-8B73-FB97EA9B8B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1A1F6F09-4023-48DA-BA0B-DC512F030601}" type="datetime1">
              <a:rPr lang="en-US" smtClean="0"/>
              <a:pPr/>
              <a:t>3/23/2012</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BA73D52B-895E-4FF2-8B73-FB97EA9B8B9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8966B705-161F-47E5-BBF4-1F45A825D010}" type="datetime1">
              <a:rPr lang="en-US" smtClean="0"/>
              <a:pPr/>
              <a:t>3/23/2012</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BA73D52B-895E-4FF2-8B73-FB97EA9B8B9A}"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377EA48B-9C78-4DDC-9D27-7E24CFBC3F09}" type="datetime1">
              <a:rPr lang="en-US" smtClean="0"/>
              <a:pPr/>
              <a:t>3/23/2012</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BA73D52B-895E-4FF2-8B73-FB97EA9B8B9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4C7EE8DA-B3E4-4D1A-A69C-66FF38D7500B}" type="datetime1">
              <a:rPr lang="en-US" smtClean="0"/>
              <a:pPr/>
              <a:t>3/23/2012</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A73D52B-895E-4FF2-8B73-FB97EA9B8B9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523C58C-9B0E-4C6D-84C1-76F3CBC8C434}" type="datetime1">
              <a:rPr lang="en-US" smtClean="0"/>
              <a:pPr/>
              <a:t>3/23/2012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73D52B-895E-4FF2-8B73-FB97EA9B8B9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2BEBC03E-46F8-4AE7-8C16-4C00396D3BE3}" type="datetime1">
              <a:rPr lang="en-US" smtClean="0"/>
              <a:pPr/>
              <a:t>3/23/2012</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BA73D52B-895E-4FF2-8B73-FB97EA9B8B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03B74D2B-0898-4F8C-B62B-A984E8F2A46A}" type="datetime1">
              <a:rPr lang="en-US" smtClean="0"/>
              <a:pPr/>
              <a:t>3/23/2012</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A73D52B-895E-4FF2-8B73-FB97EA9B8B9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2A91FD80-3D59-412D-B188-FD95992FCEDC}" type="datetime1">
              <a:rPr lang="en-US" smtClean="0"/>
              <a:pPr/>
              <a:t>3/23/2012</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A73D52B-895E-4FF2-8B73-FB97EA9B8B9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2385C5CE-8601-4ED7-9B03-63572BB07F17}" type="datetime1">
              <a:rPr lang="en-US" smtClean="0"/>
              <a:pPr/>
              <a:t>3/23/2012</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A73D52B-895E-4FF2-8B73-FB97EA9B8B9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hdr="0" ftr="0" dt="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lgoodman@temple.ed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0"/>
            <a:ext cx="8686800" cy="1447799"/>
          </a:xfrm>
        </p:spPr>
        <p:txBody>
          <a:bodyPr>
            <a:normAutofit/>
          </a:bodyPr>
          <a:lstStyle/>
          <a:p>
            <a:pPr algn="ctr"/>
            <a:r>
              <a:rPr lang="en-US" b="1" dirty="0" smtClean="0">
                <a:solidFill>
                  <a:schemeClr val="accent1">
                    <a:lumMod val="60000"/>
                    <a:lumOff val="40000"/>
                  </a:schemeClr>
                </a:solidFill>
                <a:effectLst/>
                <a:latin typeface="Georgia" pitchFamily="18" charset="0"/>
              </a:rPr>
              <a:t>Procedures for Hiring</a:t>
            </a:r>
            <a:br>
              <a:rPr lang="en-US" b="1" dirty="0" smtClean="0">
                <a:solidFill>
                  <a:schemeClr val="accent1">
                    <a:lumMod val="60000"/>
                    <a:lumOff val="40000"/>
                  </a:schemeClr>
                </a:solidFill>
                <a:effectLst/>
                <a:latin typeface="Georgia" pitchFamily="18" charset="0"/>
              </a:rPr>
            </a:br>
            <a:r>
              <a:rPr lang="en-US" b="1" dirty="0" smtClean="0">
                <a:solidFill>
                  <a:schemeClr val="accent1">
                    <a:lumMod val="60000"/>
                    <a:lumOff val="40000"/>
                  </a:schemeClr>
                </a:solidFill>
                <a:effectLst/>
                <a:latin typeface="Georgia" pitchFamily="18" charset="0"/>
              </a:rPr>
              <a:t>Visiting Research Scholars</a:t>
            </a:r>
            <a:endParaRPr lang="en-US" b="1" dirty="0">
              <a:solidFill>
                <a:schemeClr val="accent1">
                  <a:lumMod val="60000"/>
                  <a:lumOff val="40000"/>
                </a:schemeClr>
              </a:solidFill>
              <a:effectLst/>
            </a:endParaRPr>
          </a:p>
        </p:txBody>
      </p:sp>
      <p:sp>
        <p:nvSpPr>
          <p:cNvPr id="3" name="Subtitle 2"/>
          <p:cNvSpPr>
            <a:spLocks noGrp="1"/>
          </p:cNvSpPr>
          <p:nvPr>
            <p:ph type="subTitle" idx="1"/>
          </p:nvPr>
        </p:nvSpPr>
        <p:spPr>
          <a:xfrm>
            <a:off x="609600" y="3810000"/>
            <a:ext cx="5181600" cy="1219200"/>
          </a:xfrm>
        </p:spPr>
        <p:txBody>
          <a:bodyPr>
            <a:normAutofit/>
          </a:bodyPr>
          <a:lstStyle/>
          <a:p>
            <a:pPr algn="l"/>
            <a:r>
              <a:rPr lang="en-US" sz="2400" b="1" dirty="0" smtClean="0">
                <a:solidFill>
                  <a:schemeClr val="tx1"/>
                </a:solidFill>
                <a:latin typeface="Georgia" pitchFamily="18" charset="0"/>
              </a:rPr>
              <a:t>Postdoctoral Fellows Office</a:t>
            </a:r>
          </a:p>
          <a:p>
            <a:pPr algn="l"/>
            <a:r>
              <a:rPr lang="en-US" sz="2400" b="1" dirty="0" smtClean="0">
                <a:solidFill>
                  <a:schemeClr val="tx1"/>
                </a:solidFill>
                <a:latin typeface="Georgia" pitchFamily="18" charset="0"/>
              </a:rPr>
              <a:t>The Graduate School</a:t>
            </a:r>
          </a:p>
          <a:p>
            <a:pPr algn="l"/>
            <a:r>
              <a:rPr lang="en-US" sz="2400" b="1" dirty="0" smtClean="0">
                <a:solidFill>
                  <a:schemeClr val="tx1"/>
                </a:solidFill>
                <a:latin typeface="Georgia" pitchFamily="18" charset="0"/>
              </a:rPr>
              <a:t>Temple University</a:t>
            </a:r>
          </a:p>
          <a:p>
            <a:pPr algn="l"/>
            <a:endParaRPr lang="en-US" dirty="0"/>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7" name="Slide Number Placeholder 6"/>
          <p:cNvSpPr>
            <a:spLocks noGrp="1"/>
          </p:cNvSpPr>
          <p:nvPr>
            <p:ph type="sldNum" sz="quarter" idx="12"/>
          </p:nvPr>
        </p:nvSpPr>
        <p:spPr>
          <a:xfrm>
            <a:off x="8641080" y="6492875"/>
            <a:ext cx="502920" cy="365125"/>
          </a:xfrm>
        </p:spPr>
        <p:txBody>
          <a:bodyPr/>
          <a:lstStyle/>
          <a:p>
            <a:fld id="{BA73D52B-895E-4FF2-8B73-FB97EA9B8B9A}" type="slidenum">
              <a:rPr lang="en-US" sz="1000" smtClean="0">
                <a:latin typeface="Arial" pitchFamily="34" charset="0"/>
                <a:cs typeface="Arial" pitchFamily="34" charset="0"/>
              </a:rPr>
              <a:pPr/>
              <a:t>1</a:t>
            </a:fld>
            <a:endParaRPr lang="en-US" sz="1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a:bodyPr>
          <a:lstStyle/>
          <a:p>
            <a:r>
              <a:rPr lang="en-US" dirty="0" smtClean="0">
                <a:solidFill>
                  <a:schemeClr val="accent1">
                    <a:lumMod val="60000"/>
                    <a:lumOff val="40000"/>
                  </a:schemeClr>
                </a:solidFill>
                <a:latin typeface="Georgia" pitchFamily="18" charset="0"/>
              </a:rPr>
              <a:t>Termination Procedures</a:t>
            </a:r>
            <a:endParaRPr lang="en-US" dirty="0">
              <a:solidFill>
                <a:schemeClr val="accent1">
                  <a:lumMod val="60000"/>
                  <a:lumOff val="40000"/>
                </a:schemeClr>
              </a:solidFill>
            </a:endParaRPr>
          </a:p>
        </p:txBody>
      </p:sp>
      <p:sp>
        <p:nvSpPr>
          <p:cNvPr id="2" name="Content Placeholder 1"/>
          <p:cNvSpPr>
            <a:spLocks noGrp="1"/>
          </p:cNvSpPr>
          <p:nvPr>
            <p:ph idx="1"/>
          </p:nvPr>
        </p:nvSpPr>
        <p:spPr>
          <a:xfrm>
            <a:off x="457200" y="1554480"/>
            <a:ext cx="8382000" cy="4831080"/>
          </a:xfrm>
        </p:spPr>
        <p:txBody>
          <a:bodyPr>
            <a:normAutofit fontScale="47500" lnSpcReduction="20000"/>
          </a:bodyPr>
          <a:lstStyle/>
          <a:p>
            <a:pPr>
              <a:lnSpc>
                <a:spcPct val="120000"/>
              </a:lnSpc>
              <a:spcBef>
                <a:spcPts val="450"/>
              </a:spcBef>
              <a:buClr>
                <a:schemeClr val="accent1">
                  <a:lumMod val="60000"/>
                  <a:lumOff val="40000"/>
                </a:schemeClr>
              </a:buClr>
              <a:buFont typeface="Wingdings" pitchFamily="2" charset="2"/>
              <a:buChar char="Ø"/>
            </a:pPr>
            <a:r>
              <a:rPr lang="en-US" sz="4500" dirty="0" smtClean="0">
                <a:latin typeface="Georgia" pitchFamily="18" charset="0"/>
              </a:rPr>
              <a:t>If the Visiting Research Scholar will not be reappointed, notice of termination should be provided to the individual at least one month prior to the end date of the original appointment.</a:t>
            </a:r>
          </a:p>
          <a:p>
            <a:pPr>
              <a:lnSpc>
                <a:spcPct val="120000"/>
              </a:lnSpc>
              <a:spcBef>
                <a:spcPts val="450"/>
              </a:spcBef>
              <a:buClr>
                <a:schemeClr val="accent1">
                  <a:lumMod val="60000"/>
                  <a:lumOff val="40000"/>
                </a:schemeClr>
              </a:buClr>
              <a:buFont typeface="Wingdings" pitchFamily="2" charset="2"/>
              <a:buChar char="Ø"/>
            </a:pPr>
            <a:r>
              <a:rPr lang="en-US" sz="4500" dirty="0" smtClean="0">
                <a:latin typeface="Georgia" pitchFamily="18" charset="0"/>
              </a:rPr>
              <a:t>The business manager emails the termination documents to:</a:t>
            </a:r>
          </a:p>
          <a:p>
            <a:pPr lvl="1" indent="-274320">
              <a:lnSpc>
                <a:spcPct val="120000"/>
              </a:lnSpc>
              <a:spcBef>
                <a:spcPts val="450"/>
              </a:spcBef>
              <a:buClr>
                <a:schemeClr val="accent1">
                  <a:lumMod val="60000"/>
                  <a:lumOff val="40000"/>
                </a:schemeClr>
              </a:buClr>
              <a:buFont typeface="Arial" pitchFamily="34" charset="0"/>
              <a:buChar char="•"/>
            </a:pPr>
            <a:r>
              <a:rPr lang="en-US" sz="3400" dirty="0" err="1" smtClean="0">
                <a:latin typeface="Georgia" pitchFamily="18" charset="0"/>
              </a:rPr>
              <a:t>Felisha</a:t>
            </a:r>
            <a:r>
              <a:rPr lang="en-US" sz="3400" dirty="0" smtClean="0">
                <a:latin typeface="Georgia" pitchFamily="18" charset="0"/>
              </a:rPr>
              <a:t> Brown, Administration Specialist, HR Labor Relations</a:t>
            </a:r>
          </a:p>
          <a:p>
            <a:pPr marL="1088136" lvl="3" indent="-274320">
              <a:lnSpc>
                <a:spcPct val="120000"/>
              </a:lnSpc>
              <a:spcBef>
                <a:spcPts val="0"/>
              </a:spcBef>
              <a:buClr>
                <a:schemeClr val="accent1">
                  <a:lumMod val="60000"/>
                  <a:lumOff val="40000"/>
                </a:schemeClr>
              </a:buClr>
              <a:buFont typeface="Wingdings" pitchFamily="2" charset="2"/>
              <a:buChar char="§"/>
            </a:pPr>
            <a:r>
              <a:rPr lang="en-US" sz="2900" u="sng" dirty="0" smtClean="0">
                <a:solidFill>
                  <a:schemeClr val="accent1">
                    <a:lumMod val="60000"/>
                    <a:lumOff val="40000"/>
                  </a:schemeClr>
                </a:solidFill>
                <a:latin typeface="Georgia" pitchFamily="18" charset="0"/>
              </a:rPr>
              <a:t>fmbrown@temple.edu</a:t>
            </a:r>
            <a:endParaRPr lang="en-US" sz="2900" u="sng" dirty="0" smtClean="0">
              <a:solidFill>
                <a:schemeClr val="accent1">
                  <a:lumMod val="60000"/>
                  <a:lumOff val="40000"/>
                </a:schemeClr>
              </a:solidFill>
              <a:latin typeface="Georgia" pitchFamily="18" charset="0"/>
              <a:hlinkClick r:id="rId2"/>
            </a:endParaRPr>
          </a:p>
          <a:p>
            <a:pPr marL="1088136" lvl="3" indent="-274320">
              <a:lnSpc>
                <a:spcPct val="120000"/>
              </a:lnSpc>
              <a:spcBef>
                <a:spcPts val="0"/>
              </a:spcBef>
              <a:buClr>
                <a:schemeClr val="accent1">
                  <a:lumMod val="60000"/>
                  <a:lumOff val="40000"/>
                </a:schemeClr>
              </a:buClr>
              <a:buFont typeface="Wingdings" pitchFamily="2" charset="2"/>
              <a:buChar char="§"/>
            </a:pPr>
            <a:r>
              <a:rPr lang="en-US" sz="2900" dirty="0" smtClean="0">
                <a:latin typeface="Georgia" pitchFamily="18" charset="0"/>
              </a:rPr>
              <a:t>215-926-2298</a:t>
            </a:r>
          </a:p>
          <a:p>
            <a:pPr lvl="1" indent="-274320">
              <a:lnSpc>
                <a:spcPct val="120000"/>
              </a:lnSpc>
              <a:spcBef>
                <a:spcPts val="450"/>
              </a:spcBef>
              <a:buClr>
                <a:schemeClr val="accent1">
                  <a:lumMod val="60000"/>
                  <a:lumOff val="40000"/>
                </a:schemeClr>
              </a:buClr>
              <a:buFont typeface="Arial" pitchFamily="34" charset="0"/>
              <a:buChar char="•"/>
            </a:pPr>
            <a:r>
              <a:rPr lang="en-US" sz="3400" dirty="0" smtClean="0">
                <a:latin typeface="Georgia" pitchFamily="18" charset="0"/>
              </a:rPr>
              <a:t>Nina Marie </a:t>
            </a:r>
            <a:r>
              <a:rPr lang="en-US" sz="3400" dirty="0" err="1" smtClean="0">
                <a:latin typeface="Georgia" pitchFamily="18" charset="0"/>
              </a:rPr>
              <a:t>Campellone</a:t>
            </a:r>
            <a:r>
              <a:rPr lang="en-US" sz="3400" dirty="0" smtClean="0">
                <a:latin typeface="Georgia" pitchFamily="18" charset="0"/>
              </a:rPr>
              <a:t>, Project Manager, Postdoctoral Fellows Office</a:t>
            </a:r>
          </a:p>
          <a:p>
            <a:pPr marL="1088136" lvl="3" indent="-274320">
              <a:lnSpc>
                <a:spcPct val="120000"/>
              </a:lnSpc>
              <a:spcBef>
                <a:spcPts val="0"/>
              </a:spcBef>
              <a:buClr>
                <a:schemeClr val="accent1">
                  <a:lumMod val="60000"/>
                  <a:lumOff val="40000"/>
                </a:schemeClr>
              </a:buClr>
              <a:buFont typeface="Wingdings" pitchFamily="2" charset="2"/>
              <a:buChar char="§"/>
            </a:pPr>
            <a:r>
              <a:rPr lang="en-US" sz="2900" u="sng" dirty="0" smtClean="0">
                <a:solidFill>
                  <a:schemeClr val="accent1">
                    <a:lumMod val="60000"/>
                    <a:lumOff val="40000"/>
                  </a:schemeClr>
                </a:solidFill>
                <a:latin typeface="Georgia" pitchFamily="18" charset="0"/>
              </a:rPr>
              <a:t>campello@temple.edu</a:t>
            </a:r>
          </a:p>
          <a:p>
            <a:pPr marL="1088136" lvl="3" indent="-274320">
              <a:lnSpc>
                <a:spcPct val="120000"/>
              </a:lnSpc>
              <a:spcBef>
                <a:spcPts val="0"/>
              </a:spcBef>
              <a:buClr>
                <a:schemeClr val="accent1">
                  <a:lumMod val="60000"/>
                  <a:lumOff val="40000"/>
                </a:schemeClr>
              </a:buClr>
              <a:buFont typeface="Wingdings" pitchFamily="2" charset="2"/>
              <a:buChar char="§"/>
            </a:pPr>
            <a:r>
              <a:rPr lang="en-US" sz="2900" dirty="0" smtClean="0">
                <a:latin typeface="Georgia" pitchFamily="18" charset="0"/>
              </a:rPr>
              <a:t>215-204-6587</a:t>
            </a:r>
          </a:p>
          <a:p>
            <a:pPr>
              <a:lnSpc>
                <a:spcPct val="120000"/>
              </a:lnSpc>
              <a:spcBef>
                <a:spcPts val="450"/>
              </a:spcBef>
              <a:buClr>
                <a:schemeClr val="accent1">
                  <a:lumMod val="60000"/>
                  <a:lumOff val="40000"/>
                </a:schemeClr>
              </a:buClr>
              <a:buFont typeface="Wingdings" pitchFamily="2" charset="2"/>
              <a:buChar char="Ø"/>
            </a:pPr>
            <a:r>
              <a:rPr lang="en-US" sz="4500" dirty="0" smtClean="0">
                <a:latin typeface="Georgia" pitchFamily="18" charset="0"/>
              </a:rPr>
              <a:t>If the individual is a non-immigrant, the business manager also emails the termination documents to the Office of International Student and Scholar Services:</a:t>
            </a:r>
            <a:endParaRPr lang="en-US" sz="4500" b="1" u="sng" dirty="0" smtClean="0">
              <a:latin typeface="Georgia" pitchFamily="18" charset="0"/>
            </a:endParaRPr>
          </a:p>
          <a:p>
            <a:pPr lvl="1" indent="-274320">
              <a:lnSpc>
                <a:spcPct val="120000"/>
              </a:lnSpc>
              <a:spcBef>
                <a:spcPts val="450"/>
              </a:spcBef>
              <a:buClr>
                <a:schemeClr val="accent1">
                  <a:lumMod val="60000"/>
                  <a:lumOff val="40000"/>
                </a:schemeClr>
              </a:buClr>
              <a:buFont typeface="Arial" pitchFamily="34" charset="0"/>
              <a:buChar char="•"/>
            </a:pPr>
            <a:r>
              <a:rPr lang="en-US" sz="3400" dirty="0" smtClean="0">
                <a:latin typeface="Georgia" pitchFamily="18" charset="0"/>
              </a:rPr>
              <a:t>Sharon </a:t>
            </a:r>
            <a:r>
              <a:rPr lang="en-US" sz="3400" dirty="0" err="1" smtClean="0">
                <a:latin typeface="Georgia" pitchFamily="18" charset="0"/>
              </a:rPr>
              <a:t>Loughran</a:t>
            </a:r>
            <a:r>
              <a:rPr lang="en-US" sz="3400" dirty="0" smtClean="0">
                <a:latin typeface="Georgia" pitchFamily="18" charset="0"/>
              </a:rPr>
              <a:t>, Immigration Services Specialist</a:t>
            </a:r>
            <a:endParaRPr lang="en-US" sz="3400" b="1" dirty="0" smtClean="0">
              <a:latin typeface="Georgia" pitchFamily="18" charset="0"/>
            </a:endParaRPr>
          </a:p>
          <a:p>
            <a:pPr marL="1088136" lvl="3" indent="-274320">
              <a:lnSpc>
                <a:spcPct val="120000"/>
              </a:lnSpc>
              <a:spcBef>
                <a:spcPts val="0"/>
              </a:spcBef>
              <a:buClr>
                <a:schemeClr val="accent1">
                  <a:lumMod val="60000"/>
                  <a:lumOff val="40000"/>
                </a:schemeClr>
              </a:buClr>
              <a:buFont typeface="Wingdings" pitchFamily="2" charset="2"/>
              <a:buChar char="§"/>
            </a:pPr>
            <a:r>
              <a:rPr lang="en-US" sz="2900" u="sng" dirty="0" smtClean="0">
                <a:solidFill>
                  <a:schemeClr val="accent1">
                    <a:lumMod val="60000"/>
                    <a:lumOff val="40000"/>
                  </a:schemeClr>
                </a:solidFill>
                <a:latin typeface="Georgia" pitchFamily="18" charset="0"/>
              </a:rPr>
              <a:t>sharonl@temple.edu</a:t>
            </a:r>
          </a:p>
          <a:p>
            <a:pPr marL="1088136" lvl="3" indent="-274320">
              <a:lnSpc>
                <a:spcPct val="120000"/>
              </a:lnSpc>
              <a:spcBef>
                <a:spcPts val="0"/>
              </a:spcBef>
              <a:buClr>
                <a:schemeClr val="accent1">
                  <a:lumMod val="60000"/>
                  <a:lumOff val="40000"/>
                </a:schemeClr>
              </a:buClr>
              <a:buFont typeface="Wingdings" pitchFamily="2" charset="2"/>
              <a:buChar char="§"/>
            </a:pPr>
            <a:r>
              <a:rPr lang="en-US" sz="2900" dirty="0" smtClean="0">
                <a:latin typeface="Georgia" pitchFamily="18" charset="0"/>
              </a:rPr>
              <a:t>215-204-7708</a:t>
            </a:r>
            <a:endParaRPr lang="en-US" sz="2900" b="1" u="sng" dirty="0" smtClean="0">
              <a:latin typeface="Georgia" pitchFamily="18" charset="0"/>
            </a:endParaRPr>
          </a:p>
        </p:txBody>
      </p:sp>
      <p:pic>
        <p:nvPicPr>
          <p:cNvPr id="4" name="Picture 3" descr="GSwithREG.jpg"/>
          <p:cNvPicPr>
            <a:picLocks noChangeAspect="1"/>
          </p:cNvPicPr>
          <p:nvPr/>
        </p:nvPicPr>
        <p:blipFill>
          <a:blip r:embed="rId3" cstate="print"/>
          <a:stretch>
            <a:fillRect/>
          </a:stretch>
        </p:blipFill>
        <p:spPr>
          <a:xfrm>
            <a:off x="6949440" y="6217920"/>
            <a:ext cx="1820008" cy="304800"/>
          </a:xfrm>
          <a:prstGeom prst="rect">
            <a:avLst/>
          </a:prstGeom>
        </p:spPr>
      </p:pic>
      <p:sp>
        <p:nvSpPr>
          <p:cNvPr id="7"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10</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lstStyle/>
          <a:p>
            <a:r>
              <a:rPr lang="en-US" dirty="0" smtClean="0">
                <a:solidFill>
                  <a:schemeClr val="accent1">
                    <a:lumMod val="60000"/>
                    <a:lumOff val="40000"/>
                  </a:schemeClr>
                </a:solidFill>
                <a:latin typeface="Georgia" pitchFamily="18" charset="0"/>
              </a:rPr>
              <a:t>Salary Stipend</a:t>
            </a:r>
            <a:endParaRPr lang="en-US"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a:xfrm>
            <a:off x="457200" y="1554480"/>
            <a:ext cx="8001000" cy="4572000"/>
          </a:xfrm>
        </p:spPr>
        <p:txBody>
          <a:bodyPr>
            <a:noAutofit/>
          </a:bodyPr>
          <a:lstStyle/>
          <a:p>
            <a:pPr>
              <a:spcBef>
                <a:spcPts val="450"/>
              </a:spcBef>
              <a:buClr>
                <a:schemeClr val="accent1">
                  <a:lumMod val="60000"/>
                  <a:lumOff val="40000"/>
                </a:schemeClr>
              </a:buClr>
              <a:buFont typeface="Wingdings" pitchFamily="2" charset="2"/>
              <a:buChar char="Ø"/>
            </a:pPr>
            <a:r>
              <a:rPr lang="en-US" sz="2400" dirty="0" smtClean="0">
                <a:latin typeface="Georgia" pitchFamily="18" charset="0"/>
              </a:rPr>
              <a:t>Stipends range from $21,000 to $28,000 annually.</a:t>
            </a:r>
          </a:p>
          <a:p>
            <a:pPr>
              <a:spcBef>
                <a:spcPts val="450"/>
              </a:spcBef>
              <a:buClr>
                <a:schemeClr val="accent1">
                  <a:lumMod val="60000"/>
                  <a:lumOff val="40000"/>
                </a:schemeClr>
              </a:buClr>
              <a:buFont typeface="Wingdings" pitchFamily="2" charset="2"/>
              <a:buChar char="Ø"/>
            </a:pPr>
            <a:r>
              <a:rPr lang="en-US" sz="2400" dirty="0" smtClean="0">
                <a:latin typeface="Georgia" pitchFamily="18" charset="0"/>
              </a:rPr>
              <a:t>The stipend is paid entirely by Temple University, entirely by the home institution, or jointly by Temple and the home institution. </a:t>
            </a:r>
          </a:p>
          <a:p>
            <a:pPr marL="722376" indent="-274320">
              <a:spcBef>
                <a:spcPts val="450"/>
              </a:spcBef>
              <a:buClr>
                <a:schemeClr val="accent1">
                  <a:lumMod val="60000"/>
                  <a:lumOff val="40000"/>
                </a:schemeClr>
              </a:buClr>
              <a:buFont typeface="Arial" pitchFamily="34" charset="0"/>
              <a:buChar char="•"/>
            </a:pPr>
            <a:r>
              <a:rPr lang="en-US" sz="2000" dirty="0" smtClean="0">
                <a:latin typeface="Georgia" pitchFamily="18" charset="0"/>
              </a:rPr>
              <a:t>Proof of the home institution’s stipend support must be furnished in a letter from the home institution.  </a:t>
            </a:r>
          </a:p>
          <a:p>
            <a:pPr lvl="0">
              <a:spcBef>
                <a:spcPts val="450"/>
              </a:spcBef>
              <a:buClr>
                <a:schemeClr val="accent1">
                  <a:lumMod val="60000"/>
                  <a:lumOff val="40000"/>
                </a:schemeClr>
              </a:buClr>
              <a:buFont typeface="Wingdings" pitchFamily="2" charset="2"/>
              <a:buChar char="Ø"/>
            </a:pPr>
            <a:r>
              <a:rPr lang="en-US" sz="2400" dirty="0" smtClean="0">
                <a:latin typeface="Georgia" pitchFamily="18" charset="0"/>
              </a:rPr>
              <a:t>More information about minimum salary and stipends/allowances is found on the “Temple University Research Categories’ Guidelines Grid” at  </a:t>
            </a:r>
            <a:r>
              <a:rPr lang="en-US" sz="2400" dirty="0" smtClean="0">
                <a:solidFill>
                  <a:schemeClr val="accent1">
                    <a:lumMod val="60000"/>
                    <a:lumOff val="40000"/>
                  </a:schemeClr>
                </a:solidFill>
                <a:latin typeface="Georgia" pitchFamily="18" charset="0"/>
              </a:rPr>
              <a:t>www.temple.edu/grad/pfo/forms.html</a:t>
            </a:r>
            <a:r>
              <a:rPr lang="en-US" sz="2400" dirty="0" smtClean="0">
                <a:latin typeface="Georgia" pitchFamily="18" charset="0"/>
              </a:rPr>
              <a:t>.</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11</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dirty="0" smtClean="0">
                <a:solidFill>
                  <a:schemeClr val="accent1">
                    <a:lumMod val="60000"/>
                    <a:lumOff val="40000"/>
                  </a:schemeClr>
                </a:solidFill>
                <a:latin typeface="Georgia" pitchFamily="18" charset="0"/>
              </a:rPr>
              <a:t>Procedures for Hiring a Visiting Research Scholar</a:t>
            </a:r>
            <a:endParaRPr lang="en-US"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a:xfrm>
            <a:off x="457200" y="1645920"/>
            <a:ext cx="8382000" cy="4907280"/>
          </a:xfrm>
        </p:spPr>
        <p:txBody>
          <a:bodyPr>
            <a:noAutofit/>
          </a:bodyPr>
          <a:lstStyle/>
          <a:p>
            <a:pPr lvl="0">
              <a:spcBef>
                <a:spcPts val="450"/>
              </a:spcBef>
              <a:buClr>
                <a:schemeClr val="accent1">
                  <a:lumMod val="60000"/>
                  <a:lumOff val="40000"/>
                </a:schemeClr>
              </a:buClr>
              <a:buFont typeface="Wingdings" pitchFamily="2" charset="2"/>
              <a:buChar char="Ø"/>
            </a:pPr>
            <a:r>
              <a:rPr lang="en-US" sz="1800" dirty="0" smtClean="0">
                <a:latin typeface="Georgia" pitchFamily="18" charset="0"/>
              </a:rPr>
              <a:t>All individuals who are to be hired as a Visiting Research Scholar, regardless of classification as Graduate or Postgraduate, must provide:</a:t>
            </a:r>
          </a:p>
          <a:p>
            <a:pPr lvl="1" indent="-274320">
              <a:spcBef>
                <a:spcPts val="450"/>
              </a:spcBef>
              <a:buClr>
                <a:schemeClr val="accent1">
                  <a:lumMod val="60000"/>
                  <a:lumOff val="40000"/>
                </a:schemeClr>
              </a:buClr>
              <a:buFont typeface="Arial" pitchFamily="34" charset="0"/>
              <a:buChar char="•"/>
            </a:pPr>
            <a:r>
              <a:rPr lang="en-US" sz="1350" dirty="0" smtClean="0">
                <a:latin typeface="Georgia" pitchFamily="18" charset="0"/>
              </a:rPr>
              <a:t>Completed DS-2019 application, </a:t>
            </a:r>
            <a:r>
              <a:rPr lang="en-US" sz="1350" dirty="0">
                <a:latin typeface="Georgia" pitchFamily="18" charset="0"/>
              </a:rPr>
              <a:t>if the candidate is a foreign national, </a:t>
            </a:r>
            <a:r>
              <a:rPr lang="en-US" sz="1350" dirty="0" smtClean="0">
                <a:latin typeface="Georgia" pitchFamily="18" charset="0"/>
              </a:rPr>
              <a:t>as found at </a:t>
            </a:r>
            <a:r>
              <a:rPr lang="en-US" sz="1350" dirty="0" smtClean="0">
                <a:solidFill>
                  <a:schemeClr val="accent1">
                    <a:lumMod val="60000"/>
                    <a:lumOff val="40000"/>
                  </a:schemeClr>
                </a:solidFill>
                <a:latin typeface="Georgia" pitchFamily="18" charset="0"/>
              </a:rPr>
              <a:t>www.temple.edu/isss/home/h1b1j1/documents/JApp.pdf</a:t>
            </a:r>
            <a:endParaRPr lang="en-US" sz="1350" dirty="0" smtClean="0">
              <a:latin typeface="Georgia" pitchFamily="18" charset="0"/>
            </a:endParaRPr>
          </a:p>
          <a:p>
            <a:pPr lvl="1" indent="-274320">
              <a:spcBef>
                <a:spcPts val="450"/>
              </a:spcBef>
              <a:buClr>
                <a:schemeClr val="accent1">
                  <a:lumMod val="60000"/>
                  <a:lumOff val="40000"/>
                </a:schemeClr>
              </a:buClr>
              <a:buFont typeface="Arial" pitchFamily="34" charset="0"/>
              <a:buChar char="•"/>
            </a:pPr>
            <a:r>
              <a:rPr lang="en-US" sz="1350" dirty="0" smtClean="0">
                <a:latin typeface="Georgia" pitchFamily="18" charset="0"/>
              </a:rPr>
              <a:t>Current CV</a:t>
            </a:r>
          </a:p>
          <a:p>
            <a:pPr lvl="1" indent="-274320">
              <a:spcBef>
                <a:spcPts val="450"/>
              </a:spcBef>
              <a:buClr>
                <a:schemeClr val="accent1">
                  <a:lumMod val="60000"/>
                  <a:lumOff val="40000"/>
                </a:schemeClr>
              </a:buClr>
              <a:buFont typeface="Arial" pitchFamily="34" charset="0"/>
              <a:buChar char="•"/>
            </a:pPr>
            <a:r>
              <a:rPr lang="en-US" sz="1350" dirty="0" smtClean="0">
                <a:latin typeface="Georgia" pitchFamily="18" charset="0"/>
              </a:rPr>
              <a:t>Written recommendation from a mentor in the home program</a:t>
            </a:r>
          </a:p>
          <a:p>
            <a:pPr lvl="1" indent="-274320">
              <a:spcBef>
                <a:spcPts val="450"/>
              </a:spcBef>
              <a:buClr>
                <a:schemeClr val="accent1">
                  <a:lumMod val="60000"/>
                  <a:lumOff val="40000"/>
                </a:schemeClr>
              </a:buClr>
              <a:buFont typeface="Arial" pitchFamily="34" charset="0"/>
              <a:buChar char="•"/>
            </a:pPr>
            <a:r>
              <a:rPr lang="en-US" sz="1350" dirty="0" smtClean="0">
                <a:latin typeface="Georgia" pitchFamily="18" charset="0"/>
              </a:rPr>
              <a:t>Official verification of enrollment or employment at the home institution</a:t>
            </a:r>
          </a:p>
          <a:p>
            <a:pPr lvl="0">
              <a:spcBef>
                <a:spcPts val="450"/>
              </a:spcBef>
              <a:buClr>
                <a:schemeClr val="accent1">
                  <a:lumMod val="60000"/>
                  <a:lumOff val="40000"/>
                </a:schemeClr>
              </a:buClr>
              <a:buFont typeface="Wingdings" pitchFamily="2" charset="2"/>
              <a:buChar char="Ø"/>
            </a:pPr>
            <a:r>
              <a:rPr lang="en-US" sz="1800" dirty="0" smtClean="0">
                <a:latin typeface="Georgia" pitchFamily="18" charset="0"/>
              </a:rPr>
              <a:t>The  Business Manager must provide:</a:t>
            </a:r>
          </a:p>
          <a:p>
            <a:pPr lvl="1" indent="-274320">
              <a:spcBef>
                <a:spcPts val="450"/>
              </a:spcBef>
              <a:buClr>
                <a:schemeClr val="accent1">
                  <a:lumMod val="60000"/>
                  <a:lumOff val="40000"/>
                </a:schemeClr>
              </a:buClr>
              <a:buFont typeface="Arial" pitchFamily="34" charset="0"/>
              <a:buChar char="•"/>
            </a:pPr>
            <a:r>
              <a:rPr lang="en-US" sz="1350" dirty="0" smtClean="0">
                <a:latin typeface="Georgia" pitchFamily="18" charset="0"/>
              </a:rPr>
              <a:t>For those who are to receive a Temple University stipend (but not those funded by their home institution), a completed “Visiting Research Scholars Requisition,” which is found at </a:t>
            </a:r>
            <a:r>
              <a:rPr lang="en-US" sz="1350" dirty="0" smtClean="0">
                <a:solidFill>
                  <a:schemeClr val="accent1">
                    <a:lumMod val="60000"/>
                    <a:lumOff val="40000"/>
                  </a:schemeClr>
                </a:solidFill>
                <a:latin typeface="Georgia" pitchFamily="18" charset="0"/>
              </a:rPr>
              <a:t>www.temple.edu/grad/pfo/forms.html</a:t>
            </a:r>
          </a:p>
          <a:p>
            <a:pPr lvl="1" indent="-274320">
              <a:spcBef>
                <a:spcPts val="450"/>
              </a:spcBef>
              <a:buClr>
                <a:schemeClr val="accent1">
                  <a:lumMod val="60000"/>
                  <a:lumOff val="40000"/>
                </a:schemeClr>
              </a:buClr>
              <a:buFont typeface="Arial" pitchFamily="34" charset="0"/>
              <a:buChar char="•"/>
            </a:pPr>
            <a:r>
              <a:rPr lang="en-US" sz="1350" dirty="0" smtClean="0">
                <a:latin typeface="Georgia" pitchFamily="18" charset="0"/>
              </a:rPr>
              <a:t>Description of program objective</a:t>
            </a:r>
          </a:p>
          <a:p>
            <a:pPr lvl="1" indent="-274320">
              <a:spcBef>
                <a:spcPts val="450"/>
              </a:spcBef>
              <a:buClr>
                <a:schemeClr val="accent1">
                  <a:lumMod val="60000"/>
                  <a:lumOff val="40000"/>
                </a:schemeClr>
              </a:buClr>
              <a:buFont typeface="Arial" pitchFamily="34" charset="0"/>
              <a:buChar char="•"/>
            </a:pPr>
            <a:r>
              <a:rPr lang="en-US" sz="1350" dirty="0" smtClean="0">
                <a:latin typeface="Georgia" pitchFamily="18" charset="0"/>
              </a:rPr>
              <a:t>Comprehensive job description</a:t>
            </a:r>
          </a:p>
          <a:p>
            <a:pPr lvl="1" indent="-274320">
              <a:spcBef>
                <a:spcPts val="450"/>
              </a:spcBef>
              <a:buClr>
                <a:schemeClr val="accent1">
                  <a:lumMod val="60000"/>
                  <a:lumOff val="40000"/>
                </a:schemeClr>
              </a:buClr>
              <a:buFont typeface="Arial" pitchFamily="34" charset="0"/>
              <a:buChar char="•"/>
            </a:pPr>
            <a:r>
              <a:rPr lang="en-US" sz="1350" dirty="0" smtClean="0">
                <a:latin typeface="Georgia" pitchFamily="18" charset="0"/>
              </a:rPr>
              <a:t>Visiting Research Scholar appointment letter from </a:t>
            </a:r>
            <a:r>
              <a:rPr lang="en-US" sz="1350" dirty="0" smtClean="0">
                <a:solidFill>
                  <a:schemeClr val="accent1">
                    <a:lumMod val="60000"/>
                    <a:lumOff val="40000"/>
                  </a:schemeClr>
                </a:solidFill>
                <a:latin typeface="Georgia" pitchFamily="18" charset="0"/>
              </a:rPr>
              <a:t>www.temple.edu/grad/pfo/forms.html</a:t>
            </a:r>
          </a:p>
          <a:p>
            <a:pPr>
              <a:spcBef>
                <a:spcPts val="450"/>
              </a:spcBef>
              <a:buClr>
                <a:schemeClr val="accent1">
                  <a:lumMod val="60000"/>
                  <a:lumOff val="40000"/>
                </a:schemeClr>
              </a:buClr>
              <a:buFont typeface="Wingdings" pitchFamily="2" charset="2"/>
              <a:buChar char="Ø"/>
            </a:pPr>
            <a:r>
              <a:rPr lang="en-US" sz="1800" dirty="0" smtClean="0">
                <a:latin typeface="Georgia" pitchFamily="18" charset="0"/>
              </a:rPr>
              <a:t>All paperwork for hiring a Visiting Research Scholar must be forwarded to:</a:t>
            </a:r>
          </a:p>
          <a:p>
            <a:pPr lvl="1" indent="-274320">
              <a:spcBef>
                <a:spcPts val="450"/>
              </a:spcBef>
              <a:buClr>
                <a:schemeClr val="accent1">
                  <a:lumMod val="60000"/>
                  <a:lumOff val="40000"/>
                </a:schemeClr>
              </a:buClr>
              <a:buFont typeface="Arial" pitchFamily="34" charset="0"/>
              <a:buChar char="•"/>
            </a:pPr>
            <a:r>
              <a:rPr lang="en-US" sz="1350" dirty="0" smtClean="0">
                <a:latin typeface="Georgia" pitchFamily="18" charset="0"/>
              </a:rPr>
              <a:t>Nina Marie </a:t>
            </a:r>
            <a:r>
              <a:rPr lang="en-US" sz="1350" dirty="0" err="1" smtClean="0">
                <a:latin typeface="Georgia" pitchFamily="18" charset="0"/>
              </a:rPr>
              <a:t>Campellone</a:t>
            </a:r>
            <a:r>
              <a:rPr lang="en-US" sz="1350" dirty="0" smtClean="0">
                <a:latin typeface="Georgia" pitchFamily="18" charset="0"/>
              </a:rPr>
              <a:t>, Project Manager, Postdoctoral Fellows Office</a:t>
            </a:r>
          </a:p>
          <a:p>
            <a:pPr lvl="2">
              <a:spcBef>
                <a:spcPts val="0"/>
              </a:spcBef>
              <a:buClr>
                <a:schemeClr val="accent1">
                  <a:lumMod val="60000"/>
                  <a:lumOff val="40000"/>
                </a:schemeClr>
              </a:buClr>
              <a:buFont typeface="Wingdings" pitchFamily="2" charset="2"/>
              <a:buChar char="§"/>
            </a:pPr>
            <a:r>
              <a:rPr lang="en-US" sz="1350" u="sng" dirty="0" smtClean="0">
                <a:solidFill>
                  <a:schemeClr val="accent1">
                    <a:lumMod val="60000"/>
                    <a:lumOff val="40000"/>
                  </a:schemeClr>
                </a:solidFill>
                <a:latin typeface="Georgia" pitchFamily="18" charset="0"/>
              </a:rPr>
              <a:t>campello@temple.edu</a:t>
            </a:r>
          </a:p>
          <a:p>
            <a:pPr lvl="2">
              <a:spcBef>
                <a:spcPts val="0"/>
              </a:spcBef>
              <a:buClr>
                <a:schemeClr val="accent1">
                  <a:lumMod val="60000"/>
                  <a:lumOff val="40000"/>
                </a:schemeClr>
              </a:buClr>
              <a:buFont typeface="Wingdings" pitchFamily="2" charset="2"/>
              <a:buChar char="§"/>
            </a:pPr>
            <a:r>
              <a:rPr lang="en-US" sz="1350" dirty="0" smtClean="0">
                <a:latin typeface="Georgia" pitchFamily="18" charset="0"/>
              </a:rPr>
              <a:t>215-204-6587</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12</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8915400" cy="1188720"/>
          </a:xfrm>
        </p:spPr>
        <p:txBody>
          <a:bodyPr>
            <a:normAutofit fontScale="90000"/>
          </a:bodyPr>
          <a:lstStyle/>
          <a:p>
            <a:r>
              <a:rPr lang="en-US" dirty="0" smtClean="0">
                <a:solidFill>
                  <a:schemeClr val="accent1">
                    <a:lumMod val="60000"/>
                    <a:lumOff val="40000"/>
                  </a:schemeClr>
                </a:solidFill>
                <a:latin typeface="Georgia" pitchFamily="18" charset="0"/>
              </a:rPr>
              <a:t>Details of the Visiting Research Scholar Position</a:t>
            </a:r>
            <a:endParaRPr lang="en-US" dirty="0">
              <a:solidFill>
                <a:schemeClr val="accent1">
                  <a:lumMod val="60000"/>
                  <a:lumOff val="40000"/>
                </a:schemeClr>
              </a:solidFill>
            </a:endParaRPr>
          </a:p>
        </p:txBody>
      </p:sp>
      <p:sp>
        <p:nvSpPr>
          <p:cNvPr id="2" name="Content Placeholder 1"/>
          <p:cNvSpPr>
            <a:spLocks noGrp="1"/>
          </p:cNvSpPr>
          <p:nvPr>
            <p:ph idx="1"/>
          </p:nvPr>
        </p:nvSpPr>
        <p:spPr>
          <a:xfrm>
            <a:off x="457200" y="1645920"/>
            <a:ext cx="8229600" cy="4572000"/>
          </a:xfrm>
        </p:spPr>
        <p:txBody>
          <a:bodyPr>
            <a:normAutofit fontScale="55000" lnSpcReduction="20000"/>
          </a:bodyPr>
          <a:lstStyle/>
          <a:p>
            <a:pPr lvl="0">
              <a:lnSpc>
                <a:spcPct val="120000"/>
              </a:lnSpc>
              <a:spcBef>
                <a:spcPts val="450"/>
              </a:spcBef>
              <a:buClr>
                <a:schemeClr val="accent1">
                  <a:lumMod val="60000"/>
                  <a:lumOff val="40000"/>
                </a:schemeClr>
              </a:buClr>
              <a:buFont typeface="Wingdings" pitchFamily="2" charset="2"/>
              <a:buChar char="Ø"/>
            </a:pPr>
            <a:r>
              <a:rPr lang="en-US" sz="3300" dirty="0" smtClean="0">
                <a:latin typeface="Georgia" pitchFamily="18" charset="0"/>
              </a:rPr>
              <a:t>Account code:  6660, which carries part-time fringe benefit rate.</a:t>
            </a:r>
          </a:p>
          <a:p>
            <a:pPr lvl="0">
              <a:lnSpc>
                <a:spcPct val="120000"/>
              </a:lnSpc>
              <a:spcBef>
                <a:spcPts val="450"/>
              </a:spcBef>
              <a:buClr>
                <a:schemeClr val="accent1">
                  <a:lumMod val="60000"/>
                  <a:lumOff val="40000"/>
                </a:schemeClr>
              </a:buClr>
              <a:buFont typeface="Wingdings" pitchFamily="2" charset="2"/>
              <a:buChar char="Ø"/>
            </a:pPr>
            <a:r>
              <a:rPr lang="en-US" sz="3300" dirty="0" smtClean="0">
                <a:latin typeface="Georgia" pitchFamily="18" charset="0"/>
              </a:rPr>
              <a:t>Taxes: According to country’s tax treaty, if applicable.</a:t>
            </a:r>
          </a:p>
          <a:p>
            <a:pPr lvl="0">
              <a:lnSpc>
                <a:spcPct val="120000"/>
              </a:lnSpc>
              <a:spcBef>
                <a:spcPts val="450"/>
              </a:spcBef>
              <a:buClr>
                <a:schemeClr val="accent1">
                  <a:lumMod val="60000"/>
                  <a:lumOff val="40000"/>
                </a:schemeClr>
              </a:buClr>
              <a:buFont typeface="Wingdings" pitchFamily="2" charset="2"/>
              <a:buChar char="Ø"/>
            </a:pPr>
            <a:r>
              <a:rPr lang="en-US" sz="3300" dirty="0" smtClean="0">
                <a:latin typeface="Georgia" pitchFamily="18" charset="0"/>
              </a:rPr>
              <a:t>Health Insurance:</a:t>
            </a:r>
          </a:p>
          <a:p>
            <a:pPr lvl="1">
              <a:lnSpc>
                <a:spcPct val="120000"/>
              </a:lnSpc>
              <a:spcBef>
                <a:spcPts val="450"/>
              </a:spcBef>
              <a:buClr>
                <a:schemeClr val="accent1">
                  <a:lumMod val="60000"/>
                  <a:lumOff val="40000"/>
                </a:schemeClr>
              </a:buClr>
              <a:buFont typeface="Arial" pitchFamily="34" charset="0"/>
              <a:buChar char="•"/>
            </a:pPr>
            <a:r>
              <a:rPr lang="en-US" dirty="0" smtClean="0">
                <a:latin typeface="Georgia" pitchFamily="18" charset="0"/>
              </a:rPr>
              <a:t>U.S. citizens and permanent residents are not provided with nor required by Temple University to have coverage.</a:t>
            </a:r>
          </a:p>
          <a:p>
            <a:pPr lvl="1">
              <a:lnSpc>
                <a:spcPct val="120000"/>
              </a:lnSpc>
              <a:spcBef>
                <a:spcPts val="450"/>
              </a:spcBef>
              <a:buClr>
                <a:schemeClr val="accent1">
                  <a:lumMod val="60000"/>
                  <a:lumOff val="40000"/>
                </a:schemeClr>
              </a:buClr>
              <a:buFont typeface="Arial" pitchFamily="34" charset="0"/>
              <a:buChar char="•"/>
            </a:pPr>
            <a:r>
              <a:rPr lang="en-US" dirty="0" smtClean="0">
                <a:latin typeface="Georgia" pitchFamily="18" charset="0"/>
              </a:rPr>
              <a:t>Those with Exchange Visitor J-1 status must provide documentation of the minimum insurance coverage required by the U.S. Department of State, as detailed on the Office of International Student and Scholar Services website at </a:t>
            </a:r>
            <a:r>
              <a:rPr lang="en-US" dirty="0" smtClean="0">
                <a:solidFill>
                  <a:schemeClr val="accent1">
                    <a:lumMod val="60000"/>
                    <a:lumOff val="40000"/>
                  </a:schemeClr>
                </a:solidFill>
                <a:latin typeface="Georgia" pitchFamily="18" charset="0"/>
              </a:rPr>
              <a:t>www.temple.edu/isss/home/ h1b1j1/MandatoryHealthinsuranceRequirementsforJExchangeVisitors.htm</a:t>
            </a:r>
            <a:r>
              <a:rPr lang="en-US" dirty="0" smtClean="0">
                <a:latin typeface="Georgia" pitchFamily="18" charset="0"/>
              </a:rPr>
              <a:t>.  All expenses associated with health insurance are the individual’s responsibility and cannot be paid by Temple University funds.  </a:t>
            </a:r>
          </a:p>
          <a:p>
            <a:pPr>
              <a:lnSpc>
                <a:spcPct val="120000"/>
              </a:lnSpc>
              <a:spcBef>
                <a:spcPts val="450"/>
              </a:spcBef>
              <a:buClr>
                <a:schemeClr val="accent1">
                  <a:lumMod val="60000"/>
                  <a:lumOff val="40000"/>
                </a:schemeClr>
              </a:buClr>
              <a:buFont typeface="Wingdings" pitchFamily="2" charset="2"/>
              <a:buChar char="Ø"/>
            </a:pPr>
            <a:r>
              <a:rPr lang="en-US" sz="3300" dirty="0" smtClean="0">
                <a:latin typeface="Georgia" pitchFamily="18" charset="0"/>
              </a:rPr>
              <a:t>Tuition remission: Not applicable.</a:t>
            </a:r>
          </a:p>
          <a:p>
            <a:pPr lvl="0">
              <a:lnSpc>
                <a:spcPct val="120000"/>
              </a:lnSpc>
              <a:spcBef>
                <a:spcPts val="450"/>
              </a:spcBef>
              <a:buClr>
                <a:schemeClr val="accent1">
                  <a:lumMod val="60000"/>
                  <a:lumOff val="40000"/>
                </a:schemeClr>
              </a:buClr>
              <a:buFont typeface="Wingdings" pitchFamily="2" charset="2"/>
              <a:buChar char="Ø"/>
            </a:pPr>
            <a:r>
              <a:rPr lang="en-US" sz="3300" dirty="0" smtClean="0">
                <a:latin typeface="Georgia" pitchFamily="18" charset="0"/>
              </a:rPr>
              <a:t>Sick Days and Vacation Time: Not awarded, as Visiting Research Scholars are classified in a trainee/non-employee category.</a:t>
            </a:r>
          </a:p>
          <a:p>
            <a:pPr lvl="0">
              <a:lnSpc>
                <a:spcPct val="120000"/>
              </a:lnSpc>
              <a:spcBef>
                <a:spcPts val="450"/>
              </a:spcBef>
              <a:buClr>
                <a:schemeClr val="accent1">
                  <a:lumMod val="60000"/>
                  <a:lumOff val="40000"/>
                </a:schemeClr>
              </a:buClr>
              <a:buFont typeface="Wingdings" pitchFamily="2" charset="2"/>
              <a:buChar char="Ø"/>
            </a:pPr>
            <a:r>
              <a:rPr lang="en-US" sz="3300" dirty="0" smtClean="0">
                <a:latin typeface="Georgia" pitchFamily="18" charset="0"/>
              </a:rPr>
              <a:t>Fees and Expenses Associated with Immigration Status: Appointee’s responsibility.</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13</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8915400" cy="1188720"/>
          </a:xfrm>
        </p:spPr>
        <p:txBody>
          <a:bodyPr>
            <a:normAutofit fontScale="90000"/>
          </a:bodyPr>
          <a:lstStyle/>
          <a:p>
            <a:r>
              <a:rPr lang="en-US" dirty="0" smtClean="0">
                <a:solidFill>
                  <a:schemeClr val="accent1">
                    <a:lumMod val="60000"/>
                    <a:lumOff val="40000"/>
                  </a:schemeClr>
                </a:solidFill>
                <a:latin typeface="Georgia" pitchFamily="18" charset="0"/>
              </a:rPr>
              <a:t>Flow Chart for Hiring a </a:t>
            </a:r>
            <a:br>
              <a:rPr lang="en-US" dirty="0" smtClean="0">
                <a:solidFill>
                  <a:schemeClr val="accent1">
                    <a:lumMod val="60000"/>
                    <a:lumOff val="40000"/>
                  </a:schemeClr>
                </a:solidFill>
                <a:latin typeface="Georgia" pitchFamily="18" charset="0"/>
              </a:rPr>
            </a:br>
            <a:r>
              <a:rPr lang="en-US" dirty="0" smtClean="0">
                <a:solidFill>
                  <a:schemeClr val="accent1">
                    <a:lumMod val="60000"/>
                    <a:lumOff val="40000"/>
                  </a:schemeClr>
                </a:solidFill>
                <a:latin typeface="Georgia" pitchFamily="18" charset="0"/>
              </a:rPr>
              <a:t>Visiting Research Scholar</a:t>
            </a:r>
            <a:endParaRPr lang="en-US" dirty="0">
              <a:solidFill>
                <a:schemeClr val="accent1">
                  <a:lumMod val="60000"/>
                  <a:lumOff val="40000"/>
                </a:schemeClr>
              </a:solidFill>
            </a:endParaRPr>
          </a:p>
        </p:txBody>
      </p:sp>
      <p:sp>
        <p:nvSpPr>
          <p:cNvPr id="2" name="Content Placeholder 1"/>
          <p:cNvSpPr>
            <a:spLocks noGrp="1"/>
          </p:cNvSpPr>
          <p:nvPr>
            <p:ph idx="1"/>
          </p:nvPr>
        </p:nvSpPr>
        <p:spPr>
          <a:xfrm>
            <a:off x="457200" y="1645920"/>
            <a:ext cx="8229600" cy="4572000"/>
          </a:xfrm>
        </p:spPr>
        <p:txBody>
          <a:bodyPr>
            <a:normAutofit lnSpcReduction="10000"/>
          </a:bodyPr>
          <a:lstStyle/>
          <a:p>
            <a:pPr lvl="0">
              <a:lnSpc>
                <a:spcPct val="120000"/>
              </a:lnSpc>
              <a:spcBef>
                <a:spcPts val="450"/>
              </a:spcBef>
              <a:buClr>
                <a:schemeClr val="accent1">
                  <a:lumMod val="60000"/>
                  <a:lumOff val="40000"/>
                </a:schemeClr>
              </a:buClr>
              <a:buFont typeface="Wingdings" pitchFamily="2" charset="2"/>
              <a:buChar char="Ø"/>
            </a:pPr>
            <a:r>
              <a:rPr lang="en-US" sz="3300" dirty="0" smtClean="0">
                <a:latin typeface="Georgia" pitchFamily="18" charset="0"/>
              </a:rPr>
              <a:t>Appointment of candidate receiving Temple support:</a:t>
            </a:r>
          </a:p>
          <a:p>
            <a:pPr lvl="1">
              <a:lnSpc>
                <a:spcPct val="120000"/>
              </a:lnSpc>
              <a:spcBef>
                <a:spcPts val="450"/>
              </a:spcBef>
              <a:buClr>
                <a:schemeClr val="accent1">
                  <a:lumMod val="60000"/>
                  <a:lumOff val="40000"/>
                </a:schemeClr>
              </a:buClr>
              <a:buFont typeface="Arial" pitchFamily="34" charset="0"/>
              <a:buChar char="•"/>
            </a:pPr>
            <a:r>
              <a:rPr lang="en-US" dirty="0" smtClean="0">
                <a:latin typeface="Georgia" pitchFamily="18" charset="0"/>
              </a:rPr>
              <a:t>International</a:t>
            </a:r>
          </a:p>
          <a:p>
            <a:pPr lvl="1">
              <a:lnSpc>
                <a:spcPct val="120000"/>
              </a:lnSpc>
              <a:spcBef>
                <a:spcPts val="450"/>
              </a:spcBef>
              <a:buClr>
                <a:schemeClr val="accent1">
                  <a:lumMod val="60000"/>
                  <a:lumOff val="40000"/>
                </a:schemeClr>
              </a:buClr>
              <a:buFont typeface="Arial" pitchFamily="34" charset="0"/>
              <a:buChar char="•"/>
            </a:pPr>
            <a:r>
              <a:rPr lang="en-US" dirty="0" smtClean="0">
                <a:latin typeface="Georgia" pitchFamily="18" charset="0"/>
              </a:rPr>
              <a:t>Domestic </a:t>
            </a:r>
          </a:p>
          <a:p>
            <a:pPr lvl="0">
              <a:lnSpc>
                <a:spcPct val="120000"/>
              </a:lnSpc>
              <a:spcBef>
                <a:spcPts val="450"/>
              </a:spcBef>
              <a:buClr>
                <a:schemeClr val="accent1">
                  <a:lumMod val="60000"/>
                  <a:lumOff val="40000"/>
                </a:schemeClr>
              </a:buClr>
              <a:buFont typeface="Wingdings" pitchFamily="2" charset="2"/>
              <a:buChar char="Ø"/>
            </a:pPr>
            <a:r>
              <a:rPr lang="en-US" sz="3300" dirty="0" smtClean="0">
                <a:latin typeface="Georgia" pitchFamily="18" charset="0"/>
              </a:rPr>
              <a:t>Appointment of candidate supported by home institution:</a:t>
            </a:r>
          </a:p>
          <a:p>
            <a:pPr lvl="1">
              <a:lnSpc>
                <a:spcPct val="120000"/>
              </a:lnSpc>
              <a:spcBef>
                <a:spcPts val="450"/>
              </a:spcBef>
              <a:buClr>
                <a:schemeClr val="accent1">
                  <a:lumMod val="60000"/>
                  <a:lumOff val="40000"/>
                </a:schemeClr>
              </a:buClr>
              <a:buFont typeface="Arial" pitchFamily="34" charset="0"/>
              <a:buChar char="•"/>
            </a:pPr>
            <a:r>
              <a:rPr lang="en-US" dirty="0" smtClean="0">
                <a:latin typeface="Georgia" pitchFamily="18" charset="0"/>
              </a:rPr>
              <a:t>International</a:t>
            </a:r>
          </a:p>
          <a:p>
            <a:pPr lvl="1">
              <a:lnSpc>
                <a:spcPct val="120000"/>
              </a:lnSpc>
              <a:spcBef>
                <a:spcPts val="450"/>
              </a:spcBef>
              <a:buClr>
                <a:schemeClr val="accent1">
                  <a:lumMod val="60000"/>
                  <a:lumOff val="40000"/>
                </a:schemeClr>
              </a:buClr>
              <a:buFont typeface="Arial" pitchFamily="34" charset="0"/>
              <a:buChar char="•"/>
            </a:pPr>
            <a:r>
              <a:rPr lang="en-US" dirty="0" smtClean="0">
                <a:latin typeface="Georgia" pitchFamily="18" charset="0"/>
              </a:rPr>
              <a:t>Domestic </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14</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52400"/>
            <a:ext cx="9144000" cy="1188720"/>
          </a:xfrm>
        </p:spPr>
        <p:txBody>
          <a:bodyPr>
            <a:noAutofit/>
          </a:bodyPr>
          <a:lstStyle/>
          <a:p>
            <a:r>
              <a:rPr lang="en-US" sz="3200" dirty="0" smtClean="0">
                <a:solidFill>
                  <a:schemeClr val="accent1">
                    <a:lumMod val="60000"/>
                    <a:lumOff val="40000"/>
                  </a:schemeClr>
                </a:solidFill>
                <a:latin typeface="Georgia" pitchFamily="18" charset="0"/>
              </a:rPr>
              <a:t>Flow Chart 1: Appointment of International Visiting Research Scholar with Temple Stipend</a:t>
            </a:r>
            <a:endParaRPr lang="en-US" sz="3200"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p:txBody>
          <a:bodyPr/>
          <a:lstStyle/>
          <a:p>
            <a:endParaRPr lang="en-US" dirty="0" smtClean="0">
              <a:latin typeface="Georgia" pitchFamily="18" charset="0"/>
            </a:endParaRPr>
          </a:p>
          <a:p>
            <a:endParaRPr lang="en-US" dirty="0" smtClean="0">
              <a:latin typeface="Georgia" pitchFamily="18" charset="0"/>
            </a:endParaRPr>
          </a:p>
          <a:p>
            <a:endParaRPr lang="en-US" dirty="0" smtClean="0">
              <a:latin typeface="Georgia" pitchFamily="18" charset="0"/>
            </a:endParaRPr>
          </a:p>
          <a:p>
            <a:endParaRPr lang="en-US" dirty="0" smtClean="0">
              <a:latin typeface="Georgia" pitchFamily="18" charset="0"/>
            </a:endParaRPr>
          </a:p>
          <a:p>
            <a:endParaRPr lang="en-US" dirty="0">
              <a:latin typeface="Georgia" pitchFamily="18" charset="0"/>
            </a:endParaRPr>
          </a:p>
        </p:txBody>
      </p:sp>
      <p:sp>
        <p:nvSpPr>
          <p:cNvPr id="4" name="Rounded Rectangle 3"/>
          <p:cNvSpPr/>
          <p:nvPr/>
        </p:nvSpPr>
        <p:spPr>
          <a:xfrm>
            <a:off x="4876800" y="4953000"/>
            <a:ext cx="1447800" cy="914400"/>
          </a:xfrm>
          <a:prstGeom prst="roundRect">
            <a:avLst/>
          </a:prstGeom>
          <a:solidFill>
            <a:srgbClr val="FFCC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collects and forwards documents to ISSS, the Business Manager, and HR</a:t>
            </a:r>
            <a:endParaRPr lang="en-US" sz="900" b="1" dirty="0">
              <a:solidFill>
                <a:schemeClr val="bg1"/>
              </a:solidFill>
              <a:latin typeface="Georgia" pitchFamily="18" charset="0"/>
            </a:endParaRPr>
          </a:p>
        </p:txBody>
      </p:sp>
      <p:sp>
        <p:nvSpPr>
          <p:cNvPr id="6" name="Rounded Rectangle 5"/>
          <p:cNvSpPr/>
          <p:nvPr/>
        </p:nvSpPr>
        <p:spPr>
          <a:xfrm>
            <a:off x="1143000" y="4953000"/>
            <a:ext cx="1676400" cy="914400"/>
          </a:xfrm>
          <a:prstGeom prst="roundRect">
            <a:avLst/>
          </a:prstGeom>
          <a:solidFill>
            <a:srgbClr val="FFCC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reviews and approves letter and forwards approved letter to Business Manager</a:t>
            </a:r>
            <a:endParaRPr lang="en-US" sz="900" b="1" dirty="0">
              <a:solidFill>
                <a:schemeClr val="bg1"/>
              </a:solidFill>
              <a:latin typeface="Georgia" pitchFamily="18" charset="0"/>
            </a:endParaRPr>
          </a:p>
        </p:txBody>
      </p:sp>
      <p:sp>
        <p:nvSpPr>
          <p:cNvPr id="7" name="Rounded Rectangle 6"/>
          <p:cNvSpPr/>
          <p:nvPr/>
        </p:nvSpPr>
        <p:spPr>
          <a:xfrm>
            <a:off x="2743200" y="2057400"/>
            <a:ext cx="1600200" cy="9144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Georgia" pitchFamily="18" charset="0"/>
              </a:rPr>
              <a:t>Business Manager mails letter to Visiting Research Scholar Candidate</a:t>
            </a:r>
            <a:endParaRPr lang="en-US" sz="900" b="1" dirty="0">
              <a:latin typeface="Georgia" pitchFamily="18" charset="0"/>
            </a:endParaRPr>
          </a:p>
        </p:txBody>
      </p:sp>
      <p:sp>
        <p:nvSpPr>
          <p:cNvPr id="8" name="Rounded Rectangle 7"/>
          <p:cNvSpPr/>
          <p:nvPr/>
        </p:nvSpPr>
        <p:spPr>
          <a:xfrm>
            <a:off x="3200400" y="3733800"/>
            <a:ext cx="1447800" cy="914400"/>
          </a:xfrm>
          <a:prstGeom prst="roundRect">
            <a:avLst/>
          </a:prstGeom>
          <a:solidFill>
            <a:srgbClr val="92D05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Visiting Research Scholar Candidate signs and mails letter back to PFO</a:t>
            </a:r>
            <a:endParaRPr lang="en-US" sz="900" b="1" dirty="0">
              <a:solidFill>
                <a:schemeClr val="bg1"/>
              </a:solidFill>
              <a:latin typeface="Georgia" pitchFamily="18" charset="0"/>
            </a:endParaRPr>
          </a:p>
        </p:txBody>
      </p:sp>
      <p:sp>
        <p:nvSpPr>
          <p:cNvPr id="9" name="Rounded Rectangle 8"/>
          <p:cNvSpPr/>
          <p:nvPr/>
        </p:nvSpPr>
        <p:spPr>
          <a:xfrm>
            <a:off x="7162800" y="5029200"/>
            <a:ext cx="1524000" cy="685800"/>
          </a:xfrm>
          <a:prstGeom prst="roundRect">
            <a:avLst/>
          </a:prstGeom>
          <a:solidFill>
            <a:schemeClr val="bg2">
              <a:lumMod val="50000"/>
              <a:lumOff val="5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Human Resources receives requisition, CV, and letter</a:t>
            </a:r>
            <a:endParaRPr lang="en-US" sz="900" b="1" dirty="0">
              <a:solidFill>
                <a:schemeClr val="bg1"/>
              </a:solidFill>
              <a:latin typeface="Georgia" pitchFamily="18" charset="0"/>
            </a:endParaRPr>
          </a:p>
        </p:txBody>
      </p:sp>
      <p:sp>
        <p:nvSpPr>
          <p:cNvPr id="10" name="Rounded Rectangle 9"/>
          <p:cNvSpPr/>
          <p:nvPr/>
        </p:nvSpPr>
        <p:spPr>
          <a:xfrm>
            <a:off x="4876800" y="2286000"/>
            <a:ext cx="1524000" cy="1066800"/>
          </a:xfrm>
          <a:prstGeom prst="roundRect">
            <a:avLst/>
          </a:prstGeom>
          <a:solidFill>
            <a:srgbClr val="00B0F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ISSS receives credentials and approval from  PFO to process the visa application</a:t>
            </a:r>
            <a:endParaRPr lang="en-US" sz="900" b="1" dirty="0">
              <a:solidFill>
                <a:schemeClr val="bg1"/>
              </a:solidFill>
              <a:latin typeface="Georgia" pitchFamily="18" charset="0"/>
            </a:endParaRPr>
          </a:p>
        </p:txBody>
      </p:sp>
      <p:sp>
        <p:nvSpPr>
          <p:cNvPr id="11" name="Rounded Rectangle 10"/>
          <p:cNvSpPr/>
          <p:nvPr/>
        </p:nvSpPr>
        <p:spPr>
          <a:xfrm>
            <a:off x="457200" y="1447800"/>
            <a:ext cx="1905000" cy="27432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Georgia" pitchFamily="18" charset="0"/>
              </a:rPr>
              <a:t>Business Manager completes requisition with appropriate signatures; gets approvals; and forwards appointment letter, requisition, CV, credentials, comprehensive job description, program objective, written recommendation from  mentor in the home program, and official verification of enrollment or employment at the home institution to the Postdoctoral  Fellows Office (PFO)</a:t>
            </a:r>
            <a:endParaRPr lang="en-US" sz="900" b="1" dirty="0">
              <a:latin typeface="Georgia" pitchFamily="18" charset="0"/>
            </a:endParaRPr>
          </a:p>
        </p:txBody>
      </p:sp>
      <p:sp>
        <p:nvSpPr>
          <p:cNvPr id="12" name="Rounded Rectangle 11"/>
          <p:cNvSpPr/>
          <p:nvPr/>
        </p:nvSpPr>
        <p:spPr>
          <a:xfrm>
            <a:off x="7010400" y="2438400"/>
            <a:ext cx="1219200" cy="9144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Georgia" pitchFamily="18" charset="0"/>
              </a:rPr>
              <a:t>Business Manager receives documents from PFO</a:t>
            </a:r>
            <a:endParaRPr lang="en-US" sz="900" b="1" dirty="0">
              <a:latin typeface="Georgia" pitchFamily="18" charset="0"/>
            </a:endParaRPr>
          </a:p>
        </p:txBody>
      </p:sp>
      <p:cxnSp>
        <p:nvCxnSpPr>
          <p:cNvPr id="27" name="Straight Arrow Connector 26"/>
          <p:cNvCxnSpPr/>
          <p:nvPr/>
        </p:nvCxnSpPr>
        <p:spPr>
          <a:xfrm rot="16200000" flipH="1">
            <a:off x="3573780" y="3208020"/>
            <a:ext cx="624840" cy="3048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4191000" y="4724400"/>
            <a:ext cx="640080" cy="6858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5400000" flipH="1" flipV="1">
            <a:off x="4908074" y="4159726"/>
            <a:ext cx="1463040" cy="1588"/>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flipH="1" flipV="1">
            <a:off x="6210300" y="3619500"/>
            <a:ext cx="1524000" cy="11430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400800" y="5410200"/>
            <a:ext cx="731520" cy="1588"/>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6200000" flipH="1">
            <a:off x="1375410" y="4491990"/>
            <a:ext cx="640080" cy="1905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1981200" y="3581400"/>
            <a:ext cx="1828800" cy="7620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pic>
        <p:nvPicPr>
          <p:cNvPr id="19" name="Picture 18"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22"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15</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52400"/>
            <a:ext cx="9144000" cy="1188720"/>
          </a:xfrm>
        </p:spPr>
        <p:txBody>
          <a:bodyPr>
            <a:noAutofit/>
          </a:bodyPr>
          <a:lstStyle/>
          <a:p>
            <a:r>
              <a:rPr lang="en-US" sz="3200" dirty="0" smtClean="0">
                <a:solidFill>
                  <a:schemeClr val="accent1">
                    <a:lumMod val="60000"/>
                    <a:lumOff val="40000"/>
                  </a:schemeClr>
                </a:solidFill>
                <a:latin typeface="Georgia" pitchFamily="18" charset="0"/>
              </a:rPr>
              <a:t>Flow Chart 2: Appointment of Domestic Visiting Research Scholar with Temple Stipend</a:t>
            </a:r>
            <a:endParaRPr lang="en-US" sz="3200"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p:txBody>
          <a:bodyPr/>
          <a:lstStyle/>
          <a:p>
            <a:endParaRPr lang="en-US" dirty="0" smtClean="0">
              <a:latin typeface="Georgia" pitchFamily="18" charset="0"/>
            </a:endParaRPr>
          </a:p>
          <a:p>
            <a:endParaRPr lang="en-US" dirty="0" smtClean="0">
              <a:latin typeface="Georgia" pitchFamily="18" charset="0"/>
            </a:endParaRPr>
          </a:p>
          <a:p>
            <a:endParaRPr lang="en-US" dirty="0" smtClean="0">
              <a:latin typeface="Georgia" pitchFamily="18" charset="0"/>
            </a:endParaRPr>
          </a:p>
          <a:p>
            <a:endParaRPr lang="en-US" dirty="0" smtClean="0">
              <a:latin typeface="Georgia" pitchFamily="18" charset="0"/>
            </a:endParaRPr>
          </a:p>
          <a:p>
            <a:endParaRPr lang="en-US" dirty="0">
              <a:latin typeface="Georgia" pitchFamily="18" charset="0"/>
            </a:endParaRPr>
          </a:p>
        </p:txBody>
      </p:sp>
      <p:sp>
        <p:nvSpPr>
          <p:cNvPr id="4" name="Rounded Rectangle 3"/>
          <p:cNvSpPr/>
          <p:nvPr/>
        </p:nvSpPr>
        <p:spPr>
          <a:xfrm>
            <a:off x="4876800" y="4953000"/>
            <a:ext cx="1447800" cy="914400"/>
          </a:xfrm>
          <a:prstGeom prst="roundRect">
            <a:avLst/>
          </a:prstGeom>
          <a:solidFill>
            <a:srgbClr val="FFCC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collects and forwards documents to the Business Manager and HR</a:t>
            </a:r>
            <a:endParaRPr lang="en-US" sz="900" b="1" dirty="0">
              <a:solidFill>
                <a:schemeClr val="bg1"/>
              </a:solidFill>
              <a:latin typeface="Georgia" pitchFamily="18" charset="0"/>
            </a:endParaRPr>
          </a:p>
        </p:txBody>
      </p:sp>
      <p:sp>
        <p:nvSpPr>
          <p:cNvPr id="6" name="Rounded Rectangle 5"/>
          <p:cNvSpPr/>
          <p:nvPr/>
        </p:nvSpPr>
        <p:spPr>
          <a:xfrm>
            <a:off x="1143000" y="4953000"/>
            <a:ext cx="1676400" cy="914400"/>
          </a:xfrm>
          <a:prstGeom prst="roundRect">
            <a:avLst/>
          </a:prstGeom>
          <a:solidFill>
            <a:srgbClr val="FFCC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reviews and approves letter and forwards approved letter to Business Manager</a:t>
            </a:r>
            <a:endParaRPr lang="en-US" sz="900" b="1" dirty="0">
              <a:solidFill>
                <a:schemeClr val="bg1"/>
              </a:solidFill>
              <a:latin typeface="Georgia" pitchFamily="18" charset="0"/>
            </a:endParaRPr>
          </a:p>
        </p:txBody>
      </p:sp>
      <p:sp>
        <p:nvSpPr>
          <p:cNvPr id="7" name="Rounded Rectangle 6"/>
          <p:cNvSpPr/>
          <p:nvPr/>
        </p:nvSpPr>
        <p:spPr>
          <a:xfrm>
            <a:off x="2743200" y="2057400"/>
            <a:ext cx="1600200" cy="9144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Georgia" pitchFamily="18" charset="0"/>
              </a:rPr>
              <a:t>Business Manager mails letter to Visiting Research Scholar Candidate</a:t>
            </a:r>
            <a:endParaRPr lang="en-US" sz="900" b="1" dirty="0">
              <a:latin typeface="Georgia" pitchFamily="18" charset="0"/>
            </a:endParaRPr>
          </a:p>
        </p:txBody>
      </p:sp>
      <p:sp>
        <p:nvSpPr>
          <p:cNvPr id="8" name="Rounded Rectangle 7"/>
          <p:cNvSpPr/>
          <p:nvPr/>
        </p:nvSpPr>
        <p:spPr>
          <a:xfrm>
            <a:off x="3200400" y="3733800"/>
            <a:ext cx="1447800" cy="914400"/>
          </a:xfrm>
          <a:prstGeom prst="roundRect">
            <a:avLst/>
          </a:prstGeom>
          <a:solidFill>
            <a:srgbClr val="92D05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Visiting Research Scholar Candidate signs and mails letter back to PFO</a:t>
            </a:r>
            <a:endParaRPr lang="en-US" sz="900" b="1" dirty="0">
              <a:solidFill>
                <a:schemeClr val="bg1"/>
              </a:solidFill>
              <a:latin typeface="Georgia" pitchFamily="18" charset="0"/>
            </a:endParaRPr>
          </a:p>
        </p:txBody>
      </p:sp>
      <p:sp>
        <p:nvSpPr>
          <p:cNvPr id="9" name="Rounded Rectangle 8"/>
          <p:cNvSpPr/>
          <p:nvPr/>
        </p:nvSpPr>
        <p:spPr>
          <a:xfrm>
            <a:off x="7162800" y="5029200"/>
            <a:ext cx="1524000" cy="685800"/>
          </a:xfrm>
          <a:prstGeom prst="roundRect">
            <a:avLst/>
          </a:prstGeom>
          <a:solidFill>
            <a:schemeClr val="bg2">
              <a:lumMod val="50000"/>
              <a:lumOff val="5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Human Resources receives requisition, CV, and letter</a:t>
            </a:r>
            <a:endParaRPr lang="en-US" sz="900" b="1" dirty="0">
              <a:solidFill>
                <a:schemeClr val="bg1"/>
              </a:solidFill>
              <a:latin typeface="Georgia" pitchFamily="18" charset="0"/>
            </a:endParaRPr>
          </a:p>
        </p:txBody>
      </p:sp>
      <p:sp>
        <p:nvSpPr>
          <p:cNvPr id="11" name="Rounded Rectangle 10"/>
          <p:cNvSpPr/>
          <p:nvPr/>
        </p:nvSpPr>
        <p:spPr>
          <a:xfrm>
            <a:off x="457200" y="1600200"/>
            <a:ext cx="1905000" cy="25908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Georgia" pitchFamily="18" charset="0"/>
              </a:rPr>
              <a:t>Business Manager completes requisition with appropriate signatures; gets approvals; and forwards appointment letter, requisition, CV, credentials, comprehensive job description, written recommendation from  mentor in the home program, and official verification of enrollment or employment at the home institution to the Postdoctoral  Fellows Office (PFO)</a:t>
            </a:r>
            <a:endParaRPr lang="en-US" sz="900" b="1" dirty="0">
              <a:latin typeface="Georgia" pitchFamily="18" charset="0"/>
            </a:endParaRPr>
          </a:p>
        </p:txBody>
      </p:sp>
      <p:sp>
        <p:nvSpPr>
          <p:cNvPr id="12" name="Rounded Rectangle 11"/>
          <p:cNvSpPr/>
          <p:nvPr/>
        </p:nvSpPr>
        <p:spPr>
          <a:xfrm>
            <a:off x="7010400" y="2438400"/>
            <a:ext cx="1219200" cy="9144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Georgia" pitchFamily="18" charset="0"/>
              </a:rPr>
              <a:t>Business Manager receives documents from PFO</a:t>
            </a:r>
            <a:endParaRPr lang="en-US" sz="900" b="1" dirty="0">
              <a:latin typeface="Georgia" pitchFamily="18" charset="0"/>
            </a:endParaRPr>
          </a:p>
        </p:txBody>
      </p:sp>
      <p:cxnSp>
        <p:nvCxnSpPr>
          <p:cNvPr id="27" name="Straight Arrow Connector 26"/>
          <p:cNvCxnSpPr/>
          <p:nvPr/>
        </p:nvCxnSpPr>
        <p:spPr>
          <a:xfrm rot="16200000" flipH="1">
            <a:off x="3573780" y="3208020"/>
            <a:ext cx="624840" cy="3048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4191000" y="4724400"/>
            <a:ext cx="640080" cy="6858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flipH="1" flipV="1">
            <a:off x="6210300" y="3619500"/>
            <a:ext cx="1524000" cy="11430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400800" y="5410200"/>
            <a:ext cx="731520" cy="1588"/>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6200000" flipH="1">
            <a:off x="1375410" y="4491990"/>
            <a:ext cx="640080" cy="1905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1981200" y="3581400"/>
            <a:ext cx="1828800" cy="7620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pic>
        <p:nvPicPr>
          <p:cNvPr id="19" name="Picture 18"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22"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16</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52400"/>
            <a:ext cx="9144000" cy="1188720"/>
          </a:xfrm>
        </p:spPr>
        <p:txBody>
          <a:bodyPr>
            <a:noAutofit/>
          </a:bodyPr>
          <a:lstStyle/>
          <a:p>
            <a:r>
              <a:rPr lang="en-US" sz="3200" dirty="0" smtClean="0">
                <a:solidFill>
                  <a:schemeClr val="accent1">
                    <a:lumMod val="60000"/>
                    <a:lumOff val="40000"/>
                  </a:schemeClr>
                </a:solidFill>
                <a:latin typeface="Georgia" pitchFamily="18" charset="0"/>
              </a:rPr>
              <a:t>Flow Chart 3: Appointment of International Visiting Research Scholar/No Temple Stipend</a:t>
            </a:r>
            <a:endParaRPr lang="en-US" sz="3200"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p:txBody>
          <a:bodyPr/>
          <a:lstStyle/>
          <a:p>
            <a:endParaRPr lang="en-US" dirty="0" smtClean="0">
              <a:latin typeface="Georgia" pitchFamily="18" charset="0"/>
            </a:endParaRPr>
          </a:p>
          <a:p>
            <a:endParaRPr lang="en-US" dirty="0" smtClean="0">
              <a:latin typeface="Georgia" pitchFamily="18" charset="0"/>
            </a:endParaRPr>
          </a:p>
          <a:p>
            <a:endParaRPr lang="en-US" dirty="0" smtClean="0">
              <a:latin typeface="Georgia" pitchFamily="18" charset="0"/>
            </a:endParaRPr>
          </a:p>
          <a:p>
            <a:endParaRPr lang="en-US" dirty="0" smtClean="0">
              <a:latin typeface="Georgia" pitchFamily="18" charset="0"/>
            </a:endParaRPr>
          </a:p>
          <a:p>
            <a:endParaRPr lang="en-US" dirty="0">
              <a:latin typeface="Georgia" pitchFamily="18" charset="0"/>
            </a:endParaRPr>
          </a:p>
        </p:txBody>
      </p:sp>
      <p:sp>
        <p:nvSpPr>
          <p:cNvPr id="4" name="Rounded Rectangle 3"/>
          <p:cNvSpPr/>
          <p:nvPr/>
        </p:nvSpPr>
        <p:spPr>
          <a:xfrm>
            <a:off x="4876800" y="4953000"/>
            <a:ext cx="1447800" cy="990600"/>
          </a:xfrm>
          <a:prstGeom prst="roundRect">
            <a:avLst/>
          </a:prstGeom>
          <a:solidFill>
            <a:srgbClr val="FFCC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collects and forwards documents to ISSS; the Business Manager; and, for recordkeeping, HR</a:t>
            </a:r>
            <a:endParaRPr lang="en-US" sz="900" b="1" dirty="0">
              <a:solidFill>
                <a:schemeClr val="bg1"/>
              </a:solidFill>
              <a:latin typeface="Georgia" pitchFamily="18" charset="0"/>
            </a:endParaRPr>
          </a:p>
        </p:txBody>
      </p:sp>
      <p:sp>
        <p:nvSpPr>
          <p:cNvPr id="6" name="Rounded Rectangle 5"/>
          <p:cNvSpPr/>
          <p:nvPr/>
        </p:nvSpPr>
        <p:spPr>
          <a:xfrm>
            <a:off x="1143000" y="4953000"/>
            <a:ext cx="1676400" cy="914400"/>
          </a:xfrm>
          <a:prstGeom prst="roundRect">
            <a:avLst/>
          </a:prstGeom>
          <a:solidFill>
            <a:srgbClr val="FFCC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reviews and approves letter and forwards approved letter to Business Manager</a:t>
            </a:r>
            <a:endParaRPr lang="en-US" sz="900" b="1" dirty="0">
              <a:solidFill>
                <a:schemeClr val="bg1"/>
              </a:solidFill>
              <a:latin typeface="Georgia" pitchFamily="18" charset="0"/>
            </a:endParaRPr>
          </a:p>
        </p:txBody>
      </p:sp>
      <p:sp>
        <p:nvSpPr>
          <p:cNvPr id="7" name="Rounded Rectangle 6"/>
          <p:cNvSpPr/>
          <p:nvPr/>
        </p:nvSpPr>
        <p:spPr>
          <a:xfrm>
            <a:off x="2743200" y="2057400"/>
            <a:ext cx="1600200" cy="9144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Georgia" pitchFamily="18" charset="0"/>
              </a:rPr>
              <a:t>Business Manager mails letter to Visiting Research Scholar Candidate</a:t>
            </a:r>
            <a:endParaRPr lang="en-US" sz="900" b="1" dirty="0">
              <a:latin typeface="Georgia" pitchFamily="18" charset="0"/>
            </a:endParaRPr>
          </a:p>
        </p:txBody>
      </p:sp>
      <p:sp>
        <p:nvSpPr>
          <p:cNvPr id="8" name="Rounded Rectangle 7"/>
          <p:cNvSpPr/>
          <p:nvPr/>
        </p:nvSpPr>
        <p:spPr>
          <a:xfrm>
            <a:off x="3200400" y="3733800"/>
            <a:ext cx="1447800" cy="914400"/>
          </a:xfrm>
          <a:prstGeom prst="roundRect">
            <a:avLst/>
          </a:prstGeom>
          <a:solidFill>
            <a:srgbClr val="92D05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Visiting Research Scholar Candidate signs and mails letter back to PFO</a:t>
            </a:r>
            <a:endParaRPr lang="en-US" sz="900" b="1" dirty="0">
              <a:solidFill>
                <a:schemeClr val="bg1"/>
              </a:solidFill>
              <a:latin typeface="Georgia" pitchFamily="18" charset="0"/>
            </a:endParaRPr>
          </a:p>
        </p:txBody>
      </p:sp>
      <p:sp>
        <p:nvSpPr>
          <p:cNvPr id="9" name="Rounded Rectangle 8"/>
          <p:cNvSpPr/>
          <p:nvPr/>
        </p:nvSpPr>
        <p:spPr>
          <a:xfrm>
            <a:off x="7162800" y="4800600"/>
            <a:ext cx="1524000" cy="1143000"/>
          </a:xfrm>
          <a:prstGeom prst="roundRect">
            <a:avLst/>
          </a:prstGeom>
          <a:solidFill>
            <a:schemeClr val="bg2">
              <a:lumMod val="50000"/>
              <a:lumOff val="5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Human Resources receives documents from PFO for recordkeeping and processes request for courtesy ID from Business Manager</a:t>
            </a:r>
            <a:endParaRPr lang="en-US" sz="900" b="1" dirty="0">
              <a:solidFill>
                <a:schemeClr val="bg1"/>
              </a:solidFill>
              <a:latin typeface="Georgia" pitchFamily="18" charset="0"/>
            </a:endParaRPr>
          </a:p>
        </p:txBody>
      </p:sp>
      <p:sp>
        <p:nvSpPr>
          <p:cNvPr id="10" name="Rounded Rectangle 9"/>
          <p:cNvSpPr/>
          <p:nvPr/>
        </p:nvSpPr>
        <p:spPr>
          <a:xfrm>
            <a:off x="4876800" y="2286000"/>
            <a:ext cx="1524000" cy="1066800"/>
          </a:xfrm>
          <a:prstGeom prst="roundRect">
            <a:avLst/>
          </a:prstGeom>
          <a:solidFill>
            <a:srgbClr val="00B0F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ISSS receives credentials and approval from  PFO to process the visa application</a:t>
            </a:r>
            <a:endParaRPr lang="en-US" sz="900" b="1" dirty="0">
              <a:solidFill>
                <a:schemeClr val="bg1"/>
              </a:solidFill>
              <a:latin typeface="Georgia" pitchFamily="18" charset="0"/>
            </a:endParaRPr>
          </a:p>
        </p:txBody>
      </p:sp>
      <p:sp>
        <p:nvSpPr>
          <p:cNvPr id="12" name="Rounded Rectangle 11"/>
          <p:cNvSpPr/>
          <p:nvPr/>
        </p:nvSpPr>
        <p:spPr>
          <a:xfrm>
            <a:off x="6934200" y="2286000"/>
            <a:ext cx="1371600" cy="10668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Georgia" pitchFamily="18" charset="0"/>
              </a:rPr>
              <a:t>Business Manager receives documents from PFO and forwards request for courtesy ID to HR</a:t>
            </a:r>
            <a:endParaRPr lang="en-US" sz="900" b="1" dirty="0">
              <a:latin typeface="Georgia" pitchFamily="18" charset="0"/>
            </a:endParaRPr>
          </a:p>
        </p:txBody>
      </p:sp>
      <p:cxnSp>
        <p:nvCxnSpPr>
          <p:cNvPr id="27" name="Straight Arrow Connector 26"/>
          <p:cNvCxnSpPr/>
          <p:nvPr/>
        </p:nvCxnSpPr>
        <p:spPr>
          <a:xfrm rot="16200000" flipH="1">
            <a:off x="3573780" y="3208020"/>
            <a:ext cx="624840" cy="3048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4191000" y="4724400"/>
            <a:ext cx="640080" cy="6858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5400000" flipH="1" flipV="1">
            <a:off x="4908074" y="4159726"/>
            <a:ext cx="1463040" cy="1588"/>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flipH="1" flipV="1">
            <a:off x="6210300" y="3619500"/>
            <a:ext cx="1524000" cy="11430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400800" y="5410200"/>
            <a:ext cx="731520" cy="1588"/>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6200000" flipH="1">
            <a:off x="1375410" y="4491990"/>
            <a:ext cx="640080" cy="1905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1981200" y="3581400"/>
            <a:ext cx="1828800" cy="7620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pic>
        <p:nvPicPr>
          <p:cNvPr id="19" name="Picture 18"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22"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17</a:t>
            </a:fld>
            <a:endParaRPr lang="en-US" sz="1000" dirty="0">
              <a:solidFill>
                <a:schemeClr val="accent1">
                  <a:lumMod val="60000"/>
                  <a:lumOff val="40000"/>
                </a:schemeClr>
              </a:solidFill>
              <a:latin typeface="Arial" pitchFamily="34" charset="0"/>
              <a:cs typeface="Arial" pitchFamily="34" charset="0"/>
            </a:endParaRPr>
          </a:p>
        </p:txBody>
      </p:sp>
      <p:sp>
        <p:nvSpPr>
          <p:cNvPr id="23" name="Rounded Rectangle 22"/>
          <p:cNvSpPr/>
          <p:nvPr/>
        </p:nvSpPr>
        <p:spPr>
          <a:xfrm>
            <a:off x="457200" y="1752600"/>
            <a:ext cx="1905000" cy="24384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Georgia" pitchFamily="18" charset="0"/>
              </a:rPr>
              <a:t>Business Manager completes </a:t>
            </a:r>
            <a:r>
              <a:rPr lang="en-US" sz="900" b="1" dirty="0" smtClean="0">
                <a:latin typeface="Georgia" pitchFamily="18" charset="0"/>
              </a:rPr>
              <a:t>appointment letter; </a:t>
            </a:r>
            <a:r>
              <a:rPr lang="en-US" sz="900" b="1" dirty="0" smtClean="0">
                <a:latin typeface="Georgia" pitchFamily="18" charset="0"/>
              </a:rPr>
              <a:t>gets approvals; and forwards appointment letter, </a:t>
            </a:r>
            <a:r>
              <a:rPr lang="en-US" sz="900" b="1" dirty="0" smtClean="0">
                <a:latin typeface="Georgia" pitchFamily="18" charset="0"/>
              </a:rPr>
              <a:t>CV</a:t>
            </a:r>
            <a:r>
              <a:rPr lang="en-US" sz="900" b="1" dirty="0" smtClean="0">
                <a:latin typeface="Georgia" pitchFamily="18" charset="0"/>
              </a:rPr>
              <a:t>, credentials, comprehensive job description, program objective, written recommendation from  mentor in the home program, and official verification of enrollment or employment at the home institution to the Postdoctoral  Fellows Office (PFO)</a:t>
            </a:r>
            <a:endParaRPr lang="en-US" sz="900" b="1" dirty="0">
              <a:latin typeface="Georgia"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52400"/>
            <a:ext cx="9144000" cy="1188720"/>
          </a:xfrm>
        </p:spPr>
        <p:txBody>
          <a:bodyPr>
            <a:noAutofit/>
          </a:bodyPr>
          <a:lstStyle/>
          <a:p>
            <a:r>
              <a:rPr lang="en-US" sz="3200" dirty="0" smtClean="0">
                <a:solidFill>
                  <a:schemeClr val="accent1">
                    <a:lumMod val="60000"/>
                    <a:lumOff val="40000"/>
                  </a:schemeClr>
                </a:solidFill>
                <a:latin typeface="Georgia" pitchFamily="18" charset="0"/>
              </a:rPr>
              <a:t>Flow Chart 4: Appointment of Domestic Visiting Research Scholar/No Temple Stipend</a:t>
            </a:r>
            <a:endParaRPr lang="en-US" sz="3200"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p:txBody>
          <a:bodyPr/>
          <a:lstStyle/>
          <a:p>
            <a:endParaRPr lang="en-US" dirty="0" smtClean="0">
              <a:latin typeface="Georgia" pitchFamily="18" charset="0"/>
            </a:endParaRPr>
          </a:p>
          <a:p>
            <a:endParaRPr lang="en-US" dirty="0" smtClean="0">
              <a:latin typeface="Georgia" pitchFamily="18" charset="0"/>
            </a:endParaRPr>
          </a:p>
          <a:p>
            <a:endParaRPr lang="en-US" dirty="0" smtClean="0">
              <a:latin typeface="Georgia" pitchFamily="18" charset="0"/>
            </a:endParaRPr>
          </a:p>
          <a:p>
            <a:endParaRPr lang="en-US" dirty="0" smtClean="0">
              <a:latin typeface="Georgia" pitchFamily="18" charset="0"/>
            </a:endParaRPr>
          </a:p>
          <a:p>
            <a:endParaRPr lang="en-US" dirty="0">
              <a:latin typeface="Georgia" pitchFamily="18" charset="0"/>
            </a:endParaRPr>
          </a:p>
        </p:txBody>
      </p:sp>
      <p:sp>
        <p:nvSpPr>
          <p:cNvPr id="4" name="Rounded Rectangle 3"/>
          <p:cNvSpPr/>
          <p:nvPr/>
        </p:nvSpPr>
        <p:spPr>
          <a:xfrm>
            <a:off x="4876800" y="4953000"/>
            <a:ext cx="1447800" cy="990600"/>
          </a:xfrm>
          <a:prstGeom prst="roundRect">
            <a:avLst/>
          </a:prstGeom>
          <a:solidFill>
            <a:srgbClr val="FFCC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collects and forwards documents to the Business Manager and, for recordkeeping, HR</a:t>
            </a:r>
            <a:endParaRPr lang="en-US" sz="900" b="1" dirty="0">
              <a:solidFill>
                <a:schemeClr val="bg1"/>
              </a:solidFill>
              <a:latin typeface="Georgia" pitchFamily="18" charset="0"/>
            </a:endParaRPr>
          </a:p>
        </p:txBody>
      </p:sp>
      <p:sp>
        <p:nvSpPr>
          <p:cNvPr id="6" name="Rounded Rectangle 5"/>
          <p:cNvSpPr/>
          <p:nvPr/>
        </p:nvSpPr>
        <p:spPr>
          <a:xfrm>
            <a:off x="1143000" y="4953000"/>
            <a:ext cx="1676400" cy="914400"/>
          </a:xfrm>
          <a:prstGeom prst="roundRect">
            <a:avLst/>
          </a:prstGeom>
          <a:solidFill>
            <a:srgbClr val="FFCC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reviews and approves letter and forwards approved letter to Business Manager</a:t>
            </a:r>
            <a:endParaRPr lang="en-US" sz="900" b="1" dirty="0">
              <a:solidFill>
                <a:schemeClr val="bg1"/>
              </a:solidFill>
              <a:latin typeface="Georgia" pitchFamily="18" charset="0"/>
            </a:endParaRPr>
          </a:p>
        </p:txBody>
      </p:sp>
      <p:sp>
        <p:nvSpPr>
          <p:cNvPr id="7" name="Rounded Rectangle 6"/>
          <p:cNvSpPr/>
          <p:nvPr/>
        </p:nvSpPr>
        <p:spPr>
          <a:xfrm>
            <a:off x="2743200" y="2057400"/>
            <a:ext cx="1600200" cy="9144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Georgia" pitchFamily="18" charset="0"/>
              </a:rPr>
              <a:t>Business Manager mails letter to Visiting Research Scholar Candidate</a:t>
            </a:r>
            <a:endParaRPr lang="en-US" sz="900" b="1" dirty="0">
              <a:latin typeface="Georgia" pitchFamily="18" charset="0"/>
            </a:endParaRPr>
          </a:p>
        </p:txBody>
      </p:sp>
      <p:sp>
        <p:nvSpPr>
          <p:cNvPr id="8" name="Rounded Rectangle 7"/>
          <p:cNvSpPr/>
          <p:nvPr/>
        </p:nvSpPr>
        <p:spPr>
          <a:xfrm>
            <a:off x="3200400" y="3733800"/>
            <a:ext cx="1447800" cy="914400"/>
          </a:xfrm>
          <a:prstGeom prst="roundRect">
            <a:avLst/>
          </a:prstGeom>
          <a:solidFill>
            <a:srgbClr val="92D05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Visiting Research Scholar Candidate signs and mails letter back to PFO</a:t>
            </a:r>
            <a:endParaRPr lang="en-US" sz="900" b="1" dirty="0">
              <a:solidFill>
                <a:schemeClr val="bg1"/>
              </a:solidFill>
              <a:latin typeface="Georgia" pitchFamily="18" charset="0"/>
            </a:endParaRPr>
          </a:p>
        </p:txBody>
      </p:sp>
      <p:sp>
        <p:nvSpPr>
          <p:cNvPr id="9" name="Rounded Rectangle 8"/>
          <p:cNvSpPr/>
          <p:nvPr/>
        </p:nvSpPr>
        <p:spPr>
          <a:xfrm>
            <a:off x="7162800" y="4800600"/>
            <a:ext cx="1524000" cy="1143000"/>
          </a:xfrm>
          <a:prstGeom prst="roundRect">
            <a:avLst/>
          </a:prstGeom>
          <a:solidFill>
            <a:schemeClr val="bg2">
              <a:lumMod val="50000"/>
              <a:lumOff val="5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Human Resources receives documents from PFO for recordkeeping and processes request for courtesy ID from Business Manager</a:t>
            </a:r>
            <a:endParaRPr lang="en-US" sz="900" b="1" dirty="0">
              <a:solidFill>
                <a:schemeClr val="bg1"/>
              </a:solidFill>
              <a:latin typeface="Georgia" pitchFamily="18" charset="0"/>
            </a:endParaRPr>
          </a:p>
        </p:txBody>
      </p:sp>
      <p:sp>
        <p:nvSpPr>
          <p:cNvPr id="12" name="Rounded Rectangle 11"/>
          <p:cNvSpPr/>
          <p:nvPr/>
        </p:nvSpPr>
        <p:spPr>
          <a:xfrm>
            <a:off x="6934200" y="2286000"/>
            <a:ext cx="1371600" cy="10668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Georgia" pitchFamily="18" charset="0"/>
              </a:rPr>
              <a:t>Business Manager receives documents from PFO and forwards request for courtesy ID to HR</a:t>
            </a:r>
            <a:endParaRPr lang="en-US" sz="900" b="1" dirty="0">
              <a:latin typeface="Georgia" pitchFamily="18" charset="0"/>
            </a:endParaRPr>
          </a:p>
        </p:txBody>
      </p:sp>
      <p:cxnSp>
        <p:nvCxnSpPr>
          <p:cNvPr id="27" name="Straight Arrow Connector 26"/>
          <p:cNvCxnSpPr/>
          <p:nvPr/>
        </p:nvCxnSpPr>
        <p:spPr>
          <a:xfrm rot="16200000" flipH="1">
            <a:off x="3573780" y="3208020"/>
            <a:ext cx="624840" cy="3048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4191000" y="4724400"/>
            <a:ext cx="640080" cy="6858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flipH="1" flipV="1">
            <a:off x="6210300" y="3619500"/>
            <a:ext cx="1524000" cy="11430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400800" y="5410200"/>
            <a:ext cx="731520" cy="1588"/>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6200000" flipH="1">
            <a:off x="1375410" y="4491990"/>
            <a:ext cx="640080" cy="1905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1981200" y="3581400"/>
            <a:ext cx="1828800" cy="762000"/>
          </a:xfrm>
          <a:prstGeom prst="straightConnector1">
            <a:avLst/>
          </a:prstGeom>
          <a:ln w="28575">
            <a:solidFill>
              <a:schemeClr val="accent1">
                <a:lumMod val="60000"/>
                <a:lumOff val="40000"/>
              </a:schemeClr>
            </a:solidFill>
            <a:prstDash val="dash"/>
            <a:tailEnd type="arrow"/>
          </a:ln>
        </p:spPr>
        <p:style>
          <a:lnRef idx="1">
            <a:schemeClr val="accent1"/>
          </a:lnRef>
          <a:fillRef idx="0">
            <a:schemeClr val="accent1"/>
          </a:fillRef>
          <a:effectRef idx="0">
            <a:schemeClr val="accent1"/>
          </a:effectRef>
          <a:fontRef idx="minor">
            <a:schemeClr val="tx1"/>
          </a:fontRef>
        </p:style>
      </p:cxnSp>
      <p:pic>
        <p:nvPicPr>
          <p:cNvPr id="19" name="Picture 18"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22"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18</a:t>
            </a:fld>
            <a:endParaRPr lang="en-US" sz="1000" dirty="0">
              <a:solidFill>
                <a:schemeClr val="accent1">
                  <a:lumMod val="60000"/>
                  <a:lumOff val="40000"/>
                </a:schemeClr>
              </a:solidFill>
              <a:latin typeface="Arial" pitchFamily="34" charset="0"/>
              <a:cs typeface="Arial" pitchFamily="34" charset="0"/>
            </a:endParaRPr>
          </a:p>
        </p:txBody>
      </p:sp>
      <p:sp>
        <p:nvSpPr>
          <p:cNvPr id="23" name="Rounded Rectangle 22"/>
          <p:cNvSpPr/>
          <p:nvPr/>
        </p:nvSpPr>
        <p:spPr>
          <a:xfrm>
            <a:off x="457200" y="1905000"/>
            <a:ext cx="1905000" cy="2286000"/>
          </a:xfrm>
          <a:prstGeom prst="roundRect">
            <a:avLst/>
          </a:pr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smtClean="0">
                <a:latin typeface="Georgia" pitchFamily="18" charset="0"/>
              </a:rPr>
              <a:t>Business Manager completes </a:t>
            </a:r>
            <a:r>
              <a:rPr lang="en-US" sz="900" b="1" dirty="0" smtClean="0">
                <a:latin typeface="Georgia" pitchFamily="18" charset="0"/>
              </a:rPr>
              <a:t>appointment letter; </a:t>
            </a:r>
            <a:r>
              <a:rPr lang="en-US" sz="900" b="1" dirty="0" smtClean="0">
                <a:latin typeface="Georgia" pitchFamily="18" charset="0"/>
              </a:rPr>
              <a:t>gets approvals; and forwards appointment letter, </a:t>
            </a:r>
            <a:r>
              <a:rPr lang="en-US" sz="900" b="1" dirty="0" smtClean="0">
                <a:latin typeface="Georgia" pitchFamily="18" charset="0"/>
              </a:rPr>
              <a:t>CV</a:t>
            </a:r>
            <a:r>
              <a:rPr lang="en-US" sz="900" b="1" dirty="0" smtClean="0">
                <a:latin typeface="Georgia" pitchFamily="18" charset="0"/>
              </a:rPr>
              <a:t>, credentials, comprehensive job description, </a:t>
            </a:r>
            <a:r>
              <a:rPr lang="en-US" sz="900" b="1" dirty="0" smtClean="0">
                <a:latin typeface="Georgia" pitchFamily="18" charset="0"/>
              </a:rPr>
              <a:t>written </a:t>
            </a:r>
            <a:r>
              <a:rPr lang="en-US" sz="900" b="1" dirty="0" smtClean="0">
                <a:latin typeface="Georgia" pitchFamily="18" charset="0"/>
              </a:rPr>
              <a:t>recommendation from  mentor in the home program, and official verification of enrollment or employment at the home institution to the Postdoctoral  Fellows Office (PFO)</a:t>
            </a:r>
            <a:endParaRPr lang="en-US" sz="900" b="1" dirty="0">
              <a:latin typeface="Georgia"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dirty="0" smtClean="0">
                <a:solidFill>
                  <a:schemeClr val="accent1">
                    <a:lumMod val="60000"/>
                    <a:lumOff val="40000"/>
                  </a:schemeClr>
                </a:solidFill>
                <a:latin typeface="Georgia" pitchFamily="18" charset="0"/>
              </a:rPr>
              <a:t>Overview of Steps Required to Hire a Visiting Research Scholar</a:t>
            </a:r>
            <a:endParaRPr lang="en-US" dirty="0">
              <a:solidFill>
                <a:schemeClr val="accent1">
                  <a:lumMod val="60000"/>
                  <a:lumOff val="40000"/>
                </a:schemeClr>
              </a:solidFill>
              <a:latin typeface="Georgia" pitchFamily="18" charset="0"/>
            </a:endParaRPr>
          </a:p>
        </p:txBody>
      </p:sp>
      <p:sp>
        <p:nvSpPr>
          <p:cNvPr id="2" name="Content Placeholder 1"/>
          <p:cNvSpPr>
            <a:spLocks noGrp="1"/>
          </p:cNvSpPr>
          <p:nvPr>
            <p:ph idx="4294967295"/>
          </p:nvPr>
        </p:nvSpPr>
        <p:spPr>
          <a:xfrm>
            <a:off x="457200" y="1645920"/>
            <a:ext cx="8153400" cy="4602480"/>
          </a:xfrm>
        </p:spPr>
        <p:txBody>
          <a:bodyPr>
            <a:noAutofit/>
          </a:bodyPr>
          <a:lstStyle/>
          <a:p>
            <a:pPr marL="550926" indent="-514350">
              <a:buClr>
                <a:schemeClr val="accent1">
                  <a:lumMod val="60000"/>
                  <a:lumOff val="40000"/>
                </a:schemeClr>
              </a:buClr>
              <a:buFont typeface="+mj-lt"/>
              <a:buAutoNum type="arabicPeriod"/>
            </a:pPr>
            <a:r>
              <a:rPr lang="en-US" sz="2200" dirty="0" smtClean="0">
                <a:latin typeface="Georgia" pitchFamily="18" charset="0"/>
              </a:rPr>
              <a:t>Business manager initiates the process.</a:t>
            </a:r>
          </a:p>
          <a:p>
            <a:pPr marL="550926" indent="-514350">
              <a:buClr>
                <a:schemeClr val="accent1">
                  <a:lumMod val="60000"/>
                  <a:lumOff val="40000"/>
                </a:schemeClr>
              </a:buClr>
              <a:buFont typeface="+mj-lt"/>
              <a:buAutoNum type="arabicPeriod"/>
            </a:pPr>
            <a:r>
              <a:rPr lang="en-US" sz="2200" dirty="0" smtClean="0">
                <a:latin typeface="Georgia" pitchFamily="18" charset="0"/>
              </a:rPr>
              <a:t>Postdoctoral Fellows Office reviews and returns the paperwork.</a:t>
            </a:r>
          </a:p>
          <a:p>
            <a:pPr marL="550926" indent="-514350">
              <a:buClr>
                <a:schemeClr val="accent1">
                  <a:lumMod val="60000"/>
                  <a:lumOff val="40000"/>
                </a:schemeClr>
              </a:buClr>
              <a:buFont typeface="+mj-lt"/>
              <a:buAutoNum type="arabicPeriod"/>
            </a:pPr>
            <a:r>
              <a:rPr lang="en-US" sz="2200" dirty="0" smtClean="0">
                <a:latin typeface="Georgia" pitchFamily="18" charset="0"/>
              </a:rPr>
              <a:t>Business manager follows up with Visiting Research Scholar candidate.</a:t>
            </a:r>
          </a:p>
          <a:p>
            <a:pPr marL="550926" indent="-514350">
              <a:buClr>
                <a:schemeClr val="accent1">
                  <a:lumMod val="60000"/>
                  <a:lumOff val="40000"/>
                </a:schemeClr>
              </a:buClr>
              <a:buFont typeface="+mj-lt"/>
              <a:buAutoNum type="arabicPeriod"/>
            </a:pPr>
            <a:r>
              <a:rPr lang="en-US" sz="2200" dirty="0" smtClean="0">
                <a:latin typeface="Georgia" pitchFamily="18" charset="0"/>
              </a:rPr>
              <a:t>Postdoctoral Fellows Office advances paperwork to ISSS, if international appointment.</a:t>
            </a:r>
          </a:p>
          <a:p>
            <a:pPr marL="550926" indent="-514350">
              <a:buClr>
                <a:srgbClr val="FFCB25"/>
              </a:buClr>
              <a:buFont typeface="+mj-lt"/>
              <a:buAutoNum type="arabicPeriod"/>
            </a:pPr>
            <a:r>
              <a:rPr lang="en-US" sz="2200" dirty="0" smtClean="0">
                <a:latin typeface="Georgia" pitchFamily="18" charset="0"/>
              </a:rPr>
              <a:t>Business manager engages in further follow-up on behalf of and with the Visiting Research Scholar candidate.</a:t>
            </a:r>
          </a:p>
          <a:p>
            <a:pPr marL="550926" indent="-514350">
              <a:buClr>
                <a:schemeClr val="accent1">
                  <a:lumMod val="60000"/>
                  <a:lumOff val="40000"/>
                </a:schemeClr>
              </a:buClr>
              <a:buFont typeface="+mj-lt"/>
              <a:buAutoNum type="arabicPeriod"/>
            </a:pPr>
            <a:r>
              <a:rPr lang="en-US" sz="2200" dirty="0" smtClean="0">
                <a:latin typeface="Georgia" pitchFamily="18" charset="0"/>
              </a:rPr>
              <a:t>Postdoctoral Fellows Office advances paperwork to Human Resources and sends final copies to departmental budget manager.</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19</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lstStyle/>
          <a:p>
            <a:r>
              <a:rPr lang="en-US" b="0" dirty="0" smtClean="0">
                <a:solidFill>
                  <a:schemeClr val="accent1">
                    <a:lumMod val="60000"/>
                    <a:lumOff val="40000"/>
                  </a:schemeClr>
                </a:solidFill>
                <a:effectLst>
                  <a:outerShdw blurRad="38100" dist="38100" dir="2700000" algn="tl">
                    <a:srgbClr val="000000">
                      <a:alpha val="43137"/>
                    </a:srgbClr>
                  </a:outerShdw>
                </a:effectLst>
                <a:latin typeface="Georgia" pitchFamily="18" charset="0"/>
              </a:rPr>
              <a:t>Graduate School Participants</a:t>
            </a:r>
            <a:endParaRPr lang="en-US" b="0" dirty="0">
              <a:solidFill>
                <a:schemeClr val="accent1">
                  <a:lumMod val="60000"/>
                  <a:lumOff val="40000"/>
                </a:schemeClr>
              </a:solidFill>
              <a:effectLst>
                <a:outerShdw blurRad="38100" dist="38100" dir="2700000" algn="tl">
                  <a:srgbClr val="000000">
                    <a:alpha val="43137"/>
                  </a:srgbClr>
                </a:outerShdw>
              </a:effectLst>
            </a:endParaRPr>
          </a:p>
        </p:txBody>
      </p:sp>
      <p:sp>
        <p:nvSpPr>
          <p:cNvPr id="2" name="Content Placeholder 1"/>
          <p:cNvSpPr>
            <a:spLocks noGrp="1"/>
          </p:cNvSpPr>
          <p:nvPr>
            <p:ph idx="1"/>
          </p:nvPr>
        </p:nvSpPr>
        <p:spPr>
          <a:xfrm>
            <a:off x="457200" y="1554480"/>
            <a:ext cx="8229600" cy="4572000"/>
          </a:xfrm>
        </p:spPr>
        <p:txBody>
          <a:bodyPr>
            <a:noAutofit/>
          </a:bodyPr>
          <a:lstStyle/>
          <a:p>
            <a:pPr>
              <a:spcBef>
                <a:spcPts val="670"/>
              </a:spcBef>
              <a:buClr>
                <a:schemeClr val="accent1">
                  <a:lumMod val="60000"/>
                  <a:lumOff val="40000"/>
                </a:schemeClr>
              </a:buClr>
              <a:buFont typeface="Wingdings" pitchFamily="2" charset="2"/>
              <a:buChar char="Ø"/>
            </a:pPr>
            <a:r>
              <a:rPr lang="en-US" sz="2800" b="1" dirty="0" smtClean="0">
                <a:latin typeface="Georgia" pitchFamily="18" charset="0"/>
              </a:rPr>
              <a:t>Zebulon Kendrick, Ph.D.</a:t>
            </a:r>
          </a:p>
          <a:p>
            <a:pPr lvl="1" indent="-274320">
              <a:spcBef>
                <a:spcPts val="670"/>
              </a:spcBef>
              <a:buClr>
                <a:schemeClr val="accent1">
                  <a:lumMod val="60000"/>
                  <a:lumOff val="40000"/>
                </a:schemeClr>
              </a:buClr>
              <a:buFont typeface="Arial" pitchFamily="34" charset="0"/>
              <a:buChar char="•"/>
            </a:pPr>
            <a:r>
              <a:rPr lang="en-US" sz="2000" dirty="0" smtClean="0">
                <a:latin typeface="Georgia" pitchFamily="18" charset="0"/>
              </a:rPr>
              <a:t>Vice Provost</a:t>
            </a:r>
          </a:p>
          <a:p>
            <a:pPr lvl="1" indent="-274320">
              <a:spcBef>
                <a:spcPts val="670"/>
              </a:spcBef>
              <a:buClr>
                <a:schemeClr val="accent1">
                  <a:lumMod val="60000"/>
                  <a:lumOff val="40000"/>
                </a:schemeClr>
              </a:buClr>
              <a:buFont typeface="Arial" pitchFamily="34" charset="0"/>
              <a:buChar char="•"/>
            </a:pPr>
            <a:r>
              <a:rPr lang="en-US" sz="2000" u="sng" dirty="0" smtClean="0">
                <a:solidFill>
                  <a:schemeClr val="accent1">
                    <a:lumMod val="60000"/>
                    <a:lumOff val="40000"/>
                  </a:schemeClr>
                </a:solidFill>
                <a:latin typeface="Georgia" pitchFamily="18" charset="0"/>
              </a:rPr>
              <a:t>zkend@temple.edu</a:t>
            </a:r>
          </a:p>
          <a:p>
            <a:pPr lvl="1" indent="-274320">
              <a:spcBef>
                <a:spcPts val="670"/>
              </a:spcBef>
              <a:buClr>
                <a:schemeClr val="accent1">
                  <a:lumMod val="60000"/>
                  <a:lumOff val="40000"/>
                </a:schemeClr>
              </a:buClr>
              <a:buFont typeface="Arial" pitchFamily="34" charset="0"/>
              <a:buChar char="•"/>
            </a:pPr>
            <a:r>
              <a:rPr lang="en-US" sz="2000" dirty="0" smtClean="0">
                <a:latin typeface="Georgia" pitchFamily="18" charset="0"/>
              </a:rPr>
              <a:t>215-204-8526</a:t>
            </a:r>
            <a:endParaRPr lang="en-US" sz="2000" dirty="0" smtClean="0">
              <a:solidFill>
                <a:schemeClr val="accent1">
                  <a:lumMod val="60000"/>
                  <a:lumOff val="40000"/>
                </a:schemeClr>
              </a:solidFill>
              <a:latin typeface="Georgia" pitchFamily="18" charset="0"/>
            </a:endParaRPr>
          </a:p>
          <a:p>
            <a:pPr>
              <a:spcBef>
                <a:spcPts val="670"/>
              </a:spcBef>
              <a:buClr>
                <a:schemeClr val="accent1">
                  <a:lumMod val="60000"/>
                  <a:lumOff val="40000"/>
                </a:schemeClr>
              </a:buClr>
              <a:buFont typeface="Wingdings" pitchFamily="2" charset="2"/>
              <a:buChar char="Ø"/>
            </a:pPr>
            <a:r>
              <a:rPr lang="en-US" sz="2800" b="1" dirty="0" smtClean="0">
                <a:latin typeface="Georgia" pitchFamily="18" charset="0"/>
              </a:rPr>
              <a:t>Nina Marie </a:t>
            </a:r>
            <a:r>
              <a:rPr lang="en-US" sz="2800" b="1" dirty="0" err="1" smtClean="0">
                <a:latin typeface="Georgia" pitchFamily="18" charset="0"/>
              </a:rPr>
              <a:t>Campellone</a:t>
            </a:r>
            <a:endParaRPr lang="en-US" sz="2800" b="1" dirty="0" smtClean="0">
              <a:latin typeface="Georgia" pitchFamily="18" charset="0"/>
            </a:endParaRPr>
          </a:p>
          <a:p>
            <a:pPr lvl="1" indent="-274320">
              <a:spcBef>
                <a:spcPts val="670"/>
              </a:spcBef>
              <a:buClr>
                <a:schemeClr val="accent1">
                  <a:lumMod val="60000"/>
                  <a:lumOff val="40000"/>
                </a:schemeClr>
              </a:buClr>
              <a:buFont typeface="Arial" pitchFamily="34" charset="0"/>
              <a:buChar char="•"/>
            </a:pPr>
            <a:r>
              <a:rPr lang="en-US" sz="2000" dirty="0" smtClean="0">
                <a:latin typeface="Georgia" pitchFamily="18" charset="0"/>
              </a:rPr>
              <a:t>Project Manager, Postdoctoral Fellows Office</a:t>
            </a:r>
          </a:p>
          <a:p>
            <a:pPr lvl="1" indent="-274320">
              <a:spcBef>
                <a:spcPts val="670"/>
              </a:spcBef>
              <a:buClr>
                <a:schemeClr val="accent1">
                  <a:lumMod val="60000"/>
                  <a:lumOff val="40000"/>
                </a:schemeClr>
              </a:buClr>
              <a:buFont typeface="Arial" pitchFamily="34" charset="0"/>
              <a:buChar char="•"/>
            </a:pPr>
            <a:r>
              <a:rPr lang="en-US" sz="2000" u="sng" dirty="0" smtClean="0">
                <a:solidFill>
                  <a:schemeClr val="accent1">
                    <a:lumMod val="60000"/>
                    <a:lumOff val="40000"/>
                  </a:schemeClr>
                </a:solidFill>
                <a:latin typeface="Georgia" pitchFamily="18" charset="0"/>
              </a:rPr>
              <a:t>campello@temple.edu</a:t>
            </a:r>
          </a:p>
          <a:p>
            <a:pPr lvl="1" indent="-274320">
              <a:spcBef>
                <a:spcPts val="670"/>
              </a:spcBef>
              <a:buClr>
                <a:schemeClr val="accent1">
                  <a:lumMod val="60000"/>
                  <a:lumOff val="40000"/>
                </a:schemeClr>
              </a:buClr>
              <a:buFont typeface="Arial" pitchFamily="34" charset="0"/>
              <a:buChar char="•"/>
            </a:pPr>
            <a:r>
              <a:rPr lang="en-US" sz="2000" dirty="0" smtClean="0">
                <a:latin typeface="Georgia" pitchFamily="18" charset="0"/>
              </a:rPr>
              <a:t>215-204-6587</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dirty="0" smtClean="0">
                <a:solidFill>
                  <a:schemeClr val="accent1">
                    <a:lumMod val="60000"/>
                    <a:lumOff val="40000"/>
                  </a:schemeClr>
                </a:solidFill>
                <a:latin typeface="Georgia" pitchFamily="18" charset="0"/>
              </a:rPr>
              <a:t>Step 1: Process Initiated by Departmental Business Manager</a:t>
            </a:r>
            <a:endParaRPr lang="en-US" dirty="0">
              <a:solidFill>
                <a:schemeClr val="accent1">
                  <a:lumMod val="60000"/>
                  <a:lumOff val="40000"/>
                </a:schemeClr>
              </a:solidFill>
              <a:latin typeface="Georgia" pitchFamily="18" charset="0"/>
            </a:endParaRPr>
          </a:p>
        </p:txBody>
      </p:sp>
      <p:sp>
        <p:nvSpPr>
          <p:cNvPr id="2" name="Content Placeholder 1"/>
          <p:cNvSpPr>
            <a:spLocks noGrp="1"/>
          </p:cNvSpPr>
          <p:nvPr>
            <p:ph idx="4294967295"/>
          </p:nvPr>
        </p:nvSpPr>
        <p:spPr>
          <a:xfrm>
            <a:off x="457200" y="1645920"/>
            <a:ext cx="8229600" cy="4831080"/>
          </a:xfrm>
        </p:spPr>
        <p:txBody>
          <a:bodyPr>
            <a:noAutofit/>
          </a:bodyPr>
          <a:lstStyle/>
          <a:p>
            <a:pPr>
              <a:buClr>
                <a:schemeClr val="accent1">
                  <a:lumMod val="60000"/>
                  <a:lumOff val="40000"/>
                </a:schemeClr>
              </a:buClr>
              <a:buFont typeface="Wingdings" pitchFamily="2" charset="2"/>
              <a:buChar char="Ø"/>
            </a:pPr>
            <a:r>
              <a:rPr lang="en-US" sz="1700" dirty="0" smtClean="0">
                <a:latin typeface="Georgia" pitchFamily="18" charset="0"/>
              </a:rPr>
              <a:t>Completes “Visiting Research Scholars Requisition,” available at </a:t>
            </a:r>
            <a:r>
              <a:rPr lang="en-US" sz="1700" dirty="0" smtClean="0">
                <a:solidFill>
                  <a:schemeClr val="accent1">
                    <a:lumMod val="60000"/>
                    <a:lumOff val="40000"/>
                  </a:schemeClr>
                </a:solidFill>
                <a:latin typeface="Georgia" pitchFamily="18" charset="0"/>
              </a:rPr>
              <a:t>www.temple.edu/grad/pfo/forms.html</a:t>
            </a:r>
            <a:r>
              <a:rPr lang="en-US" sz="1700" dirty="0" smtClean="0">
                <a:latin typeface="Georgia" pitchFamily="18" charset="0"/>
              </a:rPr>
              <a:t>, for those who are to receive a stipend from Temple University.</a:t>
            </a:r>
          </a:p>
          <a:p>
            <a:pPr>
              <a:buClr>
                <a:schemeClr val="accent1">
                  <a:lumMod val="60000"/>
                  <a:lumOff val="40000"/>
                </a:schemeClr>
              </a:buClr>
              <a:buFont typeface="Wingdings" pitchFamily="2" charset="2"/>
              <a:buChar char="Ø"/>
            </a:pPr>
            <a:r>
              <a:rPr lang="en-US" sz="1700" dirty="0" smtClean="0">
                <a:latin typeface="Georgia" pitchFamily="18" charset="0"/>
              </a:rPr>
              <a:t>Obtains necessary approvals and signatures on the </a:t>
            </a:r>
            <a:r>
              <a:rPr lang="en-US" sz="1700" dirty="0" smtClean="0">
                <a:latin typeface="Georgia" pitchFamily="18" charset="0"/>
              </a:rPr>
              <a:t>requisition and/or the appointment </a:t>
            </a:r>
            <a:r>
              <a:rPr lang="en-US" sz="1700" dirty="0" smtClean="0">
                <a:latin typeface="Georgia" pitchFamily="18" charset="0"/>
              </a:rPr>
              <a:t>letter.</a:t>
            </a:r>
          </a:p>
          <a:p>
            <a:pPr>
              <a:buClr>
                <a:schemeClr val="accent1">
                  <a:lumMod val="60000"/>
                  <a:lumOff val="40000"/>
                </a:schemeClr>
              </a:buClr>
              <a:buFont typeface="Wingdings" pitchFamily="2" charset="2"/>
              <a:buChar char="Ø"/>
            </a:pPr>
            <a:r>
              <a:rPr lang="en-US" sz="1700" dirty="0" smtClean="0">
                <a:latin typeface="Georgia" pitchFamily="18" charset="0"/>
              </a:rPr>
              <a:t>Forwards completed “Visiting Research Scholars Requisition” for those receiving a Temple stipend to Postdoctoral Fellows Office for processing, along with:</a:t>
            </a:r>
          </a:p>
          <a:p>
            <a:pPr lvl="1">
              <a:buClr>
                <a:schemeClr val="accent1">
                  <a:lumMod val="60000"/>
                  <a:lumOff val="40000"/>
                </a:schemeClr>
              </a:buClr>
              <a:buFont typeface="Arial" pitchFamily="34" charset="0"/>
              <a:buChar char="•"/>
            </a:pPr>
            <a:r>
              <a:rPr lang="en-US" sz="1400" dirty="0" smtClean="0">
                <a:latin typeface="Georgia" pitchFamily="18" charset="0"/>
              </a:rPr>
              <a:t>Appointment/reappointment letter</a:t>
            </a:r>
          </a:p>
          <a:p>
            <a:pPr lvl="1">
              <a:buClr>
                <a:schemeClr val="accent1">
                  <a:lumMod val="60000"/>
                  <a:lumOff val="40000"/>
                </a:schemeClr>
              </a:buClr>
              <a:buFont typeface="Arial" pitchFamily="34" charset="0"/>
              <a:buChar char="•"/>
            </a:pPr>
            <a:r>
              <a:rPr lang="en-US" sz="1400" dirty="0" smtClean="0">
                <a:latin typeface="Georgia" pitchFamily="18" charset="0"/>
              </a:rPr>
              <a:t>CV  or, if reappointment, updated CV </a:t>
            </a:r>
          </a:p>
          <a:p>
            <a:pPr lvl="1">
              <a:buClr>
                <a:schemeClr val="accent1">
                  <a:lumMod val="60000"/>
                  <a:lumOff val="40000"/>
                </a:schemeClr>
              </a:buClr>
              <a:buFont typeface="Arial" pitchFamily="34" charset="0"/>
              <a:buChar char="•"/>
            </a:pPr>
            <a:r>
              <a:rPr lang="en-US" sz="1400" dirty="0" smtClean="0">
                <a:latin typeface="Georgia" pitchFamily="18" charset="0"/>
              </a:rPr>
              <a:t>Comprehensive job description</a:t>
            </a:r>
          </a:p>
          <a:p>
            <a:pPr lvl="1">
              <a:buClr>
                <a:schemeClr val="accent1">
                  <a:lumMod val="60000"/>
                  <a:lumOff val="40000"/>
                </a:schemeClr>
              </a:buClr>
              <a:buFont typeface="Arial" pitchFamily="34" charset="0"/>
              <a:buChar char="•"/>
            </a:pPr>
            <a:r>
              <a:rPr lang="en-US" sz="1400" dirty="0" smtClean="0">
                <a:latin typeface="Georgia" pitchFamily="18" charset="0"/>
              </a:rPr>
              <a:t>Program objective</a:t>
            </a:r>
          </a:p>
          <a:p>
            <a:pPr lvl="1">
              <a:buClr>
                <a:schemeClr val="accent1">
                  <a:lumMod val="60000"/>
                  <a:lumOff val="40000"/>
                </a:schemeClr>
              </a:buClr>
              <a:buFont typeface="Arial" pitchFamily="34" charset="0"/>
              <a:buChar char="•"/>
            </a:pPr>
            <a:r>
              <a:rPr lang="en-US" sz="1400" dirty="0" smtClean="0">
                <a:latin typeface="Georgia" pitchFamily="18" charset="0"/>
              </a:rPr>
              <a:t>Transcript or, if a non-U.S. institution was attended, copies of the non-U.S. transcript</a:t>
            </a:r>
          </a:p>
          <a:p>
            <a:pPr lvl="1">
              <a:buClr>
                <a:schemeClr val="accent1">
                  <a:lumMod val="60000"/>
                  <a:lumOff val="40000"/>
                </a:schemeClr>
              </a:buClr>
              <a:buFont typeface="Arial" pitchFamily="34" charset="0"/>
              <a:buChar char="•"/>
            </a:pPr>
            <a:r>
              <a:rPr lang="en-US" sz="1400" dirty="0" smtClean="0">
                <a:latin typeface="Georgia" pitchFamily="18" charset="0"/>
              </a:rPr>
              <a:t>Copy of baccalaureate, master’s, or doctoral diploma/certificate</a:t>
            </a:r>
          </a:p>
          <a:p>
            <a:pPr lvl="1">
              <a:buClr>
                <a:schemeClr val="accent1">
                  <a:lumMod val="60000"/>
                  <a:lumOff val="40000"/>
                </a:schemeClr>
              </a:buClr>
              <a:buFont typeface="Arial" pitchFamily="34" charset="0"/>
              <a:buChar char="•"/>
            </a:pPr>
            <a:r>
              <a:rPr lang="en-US" sz="1400" dirty="0" smtClean="0">
                <a:latin typeface="Georgia" pitchFamily="18" charset="0"/>
              </a:rPr>
              <a:t>Written recommendation from a mentor in the home program</a:t>
            </a:r>
          </a:p>
          <a:p>
            <a:pPr lvl="1">
              <a:buClr>
                <a:schemeClr val="accent1">
                  <a:lumMod val="60000"/>
                  <a:lumOff val="40000"/>
                </a:schemeClr>
              </a:buClr>
              <a:buFont typeface="Arial" pitchFamily="34" charset="0"/>
              <a:buChar char="•"/>
            </a:pPr>
            <a:r>
              <a:rPr lang="en-US" sz="1400" dirty="0" smtClean="0">
                <a:latin typeface="Georgia" pitchFamily="18" charset="0"/>
              </a:rPr>
              <a:t>Official verification of enrollment or employment at the home institution</a:t>
            </a:r>
          </a:p>
          <a:p>
            <a:pPr lvl="1">
              <a:buClr>
                <a:schemeClr val="accent1">
                  <a:lumMod val="60000"/>
                  <a:lumOff val="40000"/>
                </a:schemeClr>
              </a:buClr>
              <a:buFont typeface="Arial" pitchFamily="34" charset="0"/>
              <a:buChar char="•"/>
            </a:pPr>
            <a:r>
              <a:rPr lang="en-US" sz="1400" dirty="0" smtClean="0">
                <a:latin typeface="Georgia" pitchFamily="18" charset="0"/>
              </a:rPr>
              <a:t>Documentation of outside funding for those receiving support from their home institution</a:t>
            </a:r>
            <a:endParaRPr lang="en-US" sz="1400" dirty="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20</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7494"/>
            <a:ext cx="9144000" cy="1188720"/>
          </a:xfrm>
        </p:spPr>
        <p:txBody>
          <a:bodyPr>
            <a:normAutofit fontScale="90000"/>
          </a:bodyPr>
          <a:lstStyle/>
          <a:p>
            <a:r>
              <a:rPr lang="en-US" dirty="0" smtClean="0">
                <a:solidFill>
                  <a:schemeClr val="accent1">
                    <a:lumMod val="60000"/>
                    <a:lumOff val="40000"/>
                  </a:schemeClr>
                </a:solidFill>
                <a:latin typeface="Georgia" pitchFamily="18" charset="0"/>
              </a:rPr>
              <a:t>Step 2: Paperwork Reviewed by Postdoctoral Fellows Office</a:t>
            </a:r>
            <a:endParaRPr lang="en-US" dirty="0">
              <a:solidFill>
                <a:schemeClr val="accent1">
                  <a:lumMod val="60000"/>
                  <a:lumOff val="40000"/>
                </a:schemeClr>
              </a:solidFill>
              <a:latin typeface="Georgia" pitchFamily="18" charset="0"/>
            </a:endParaRPr>
          </a:p>
        </p:txBody>
      </p:sp>
      <p:sp>
        <p:nvSpPr>
          <p:cNvPr id="4" name="Content Placeholder 3"/>
          <p:cNvSpPr>
            <a:spLocks noGrp="1"/>
          </p:cNvSpPr>
          <p:nvPr>
            <p:ph idx="1"/>
          </p:nvPr>
        </p:nvSpPr>
        <p:spPr>
          <a:xfrm>
            <a:off x="457200" y="1645920"/>
            <a:ext cx="8229600" cy="4572000"/>
          </a:xfrm>
        </p:spPr>
        <p:txBody>
          <a:bodyPr>
            <a:normAutofit/>
          </a:bodyPr>
          <a:lstStyle/>
          <a:p>
            <a:pPr>
              <a:buClr>
                <a:schemeClr val="accent1">
                  <a:lumMod val="60000"/>
                  <a:lumOff val="40000"/>
                </a:schemeClr>
              </a:buClr>
              <a:buFont typeface="Wingdings" pitchFamily="2" charset="2"/>
              <a:buChar char="Ø"/>
            </a:pPr>
            <a:r>
              <a:rPr lang="en-US" sz="2400" dirty="0" smtClean="0">
                <a:latin typeface="Georgia" pitchFamily="18" charset="0"/>
              </a:rPr>
              <a:t>Reviews and approves the appointment/reappointment letter.</a:t>
            </a:r>
          </a:p>
          <a:p>
            <a:pPr>
              <a:buClr>
                <a:schemeClr val="accent1">
                  <a:lumMod val="60000"/>
                  <a:lumOff val="40000"/>
                </a:schemeClr>
              </a:buClr>
              <a:buFont typeface="Wingdings" pitchFamily="2" charset="2"/>
              <a:buChar char="Ø"/>
            </a:pPr>
            <a:r>
              <a:rPr lang="en-US" sz="2400" dirty="0" smtClean="0">
                <a:latin typeface="Georgia" pitchFamily="18" charset="0"/>
              </a:rPr>
              <a:t>Returns approved letter to the departmental business manager.</a:t>
            </a:r>
          </a:p>
        </p:txBody>
      </p:sp>
      <p:pic>
        <p:nvPicPr>
          <p:cNvPr id="5" name="Picture 4"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7"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21</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fontScale="90000"/>
          </a:bodyPr>
          <a:lstStyle/>
          <a:p>
            <a:r>
              <a:rPr lang="en-US" dirty="0" smtClean="0">
                <a:solidFill>
                  <a:schemeClr val="accent1">
                    <a:lumMod val="60000"/>
                    <a:lumOff val="40000"/>
                  </a:schemeClr>
                </a:solidFill>
                <a:latin typeface="Georgia" pitchFamily="18" charset="0"/>
              </a:rPr>
              <a:t>Step 3: Follow-Up Undertaken by Departmental Business Manager</a:t>
            </a:r>
            <a:endParaRPr lang="en-US" dirty="0">
              <a:solidFill>
                <a:schemeClr val="accent1">
                  <a:lumMod val="60000"/>
                  <a:lumOff val="40000"/>
                </a:schemeClr>
              </a:solidFill>
            </a:endParaRPr>
          </a:p>
        </p:txBody>
      </p:sp>
      <p:sp>
        <p:nvSpPr>
          <p:cNvPr id="2" name="Content Placeholder 1"/>
          <p:cNvSpPr>
            <a:spLocks noGrp="1"/>
          </p:cNvSpPr>
          <p:nvPr>
            <p:ph idx="1"/>
          </p:nvPr>
        </p:nvSpPr>
        <p:spPr>
          <a:xfrm>
            <a:off x="457200" y="1645920"/>
            <a:ext cx="8229600" cy="4572000"/>
          </a:xfrm>
        </p:spPr>
        <p:txBody>
          <a:bodyPr>
            <a:normAutofit/>
          </a:bodyPr>
          <a:lstStyle/>
          <a:p>
            <a:pPr>
              <a:buClr>
                <a:schemeClr val="accent1">
                  <a:lumMod val="60000"/>
                  <a:lumOff val="40000"/>
                </a:schemeClr>
              </a:buClr>
              <a:buFont typeface="Wingdings" pitchFamily="2" charset="2"/>
              <a:buChar char="Ø"/>
            </a:pPr>
            <a:r>
              <a:rPr lang="en-US" sz="2800" dirty="0" smtClean="0">
                <a:latin typeface="Georgia" pitchFamily="18" charset="0"/>
              </a:rPr>
              <a:t>Mails appointment/reappointment letter to the Visiting Research Scholar candidate, requesting that the individual sign and return the letter to the Postdoctoral Fellows Office.</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7"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22</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fontScale="90000"/>
          </a:bodyPr>
          <a:lstStyle/>
          <a:p>
            <a:r>
              <a:rPr lang="en-US" dirty="0" smtClean="0">
                <a:solidFill>
                  <a:schemeClr val="accent1">
                    <a:lumMod val="60000"/>
                    <a:lumOff val="40000"/>
                  </a:schemeClr>
                </a:solidFill>
                <a:latin typeface="Georgia" pitchFamily="18" charset="0"/>
              </a:rPr>
              <a:t>Step 4: Process Advanced by Postdoctoral Fellows Office</a:t>
            </a:r>
            <a:endParaRPr lang="en-US"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a:xfrm>
            <a:off x="457200" y="1645920"/>
            <a:ext cx="8229600" cy="4572000"/>
          </a:xfrm>
        </p:spPr>
        <p:txBody>
          <a:bodyPr>
            <a:normAutofit/>
          </a:bodyPr>
          <a:lstStyle/>
          <a:p>
            <a:pPr>
              <a:buClr>
                <a:schemeClr val="accent1">
                  <a:lumMod val="60000"/>
                  <a:lumOff val="40000"/>
                </a:schemeClr>
              </a:buClr>
              <a:buFont typeface="Wingdings" pitchFamily="2" charset="2"/>
              <a:buChar char="Ø"/>
            </a:pPr>
            <a:r>
              <a:rPr lang="en-US" sz="2400" dirty="0" smtClean="0">
                <a:latin typeface="Georgia" pitchFamily="18" charset="0"/>
              </a:rPr>
              <a:t>Forwards copies of all required documents received to the Office of International Student and Scholar Services, if the Visiting Research Scholar candidate is a foreign national.</a:t>
            </a:r>
          </a:p>
          <a:p>
            <a:pPr>
              <a:buClr>
                <a:schemeClr val="accent1">
                  <a:lumMod val="60000"/>
                  <a:lumOff val="40000"/>
                </a:schemeClr>
              </a:buClr>
              <a:buFont typeface="Wingdings" pitchFamily="2" charset="2"/>
              <a:buChar char="Ø"/>
            </a:pPr>
            <a:r>
              <a:rPr lang="en-US" sz="2400" dirty="0" smtClean="0">
                <a:latin typeface="Georgia" pitchFamily="18" charset="0"/>
              </a:rPr>
              <a:t>Confirms that the candidate has met all requirements for the appointment/reappointment so the Office of International Student and Scholar Services can move forward with the visa request.</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23</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fontScale="90000"/>
          </a:bodyPr>
          <a:lstStyle/>
          <a:p>
            <a:r>
              <a:rPr lang="en-US" dirty="0" smtClean="0">
                <a:solidFill>
                  <a:schemeClr val="accent1">
                    <a:lumMod val="60000"/>
                    <a:lumOff val="40000"/>
                  </a:schemeClr>
                </a:solidFill>
                <a:latin typeface="Georgia" pitchFamily="18" charset="0"/>
              </a:rPr>
              <a:t>Step 5: Further Follow-Up by Departmental Business Manager</a:t>
            </a:r>
            <a:endParaRPr lang="en-US"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a:xfrm>
            <a:off x="457200" y="1645920"/>
            <a:ext cx="8305800" cy="4526280"/>
          </a:xfrm>
          <a:ln>
            <a:noFill/>
          </a:ln>
        </p:spPr>
        <p:txBody>
          <a:bodyPr>
            <a:normAutofit fontScale="85000" lnSpcReduction="20000"/>
          </a:bodyPr>
          <a:lstStyle/>
          <a:p>
            <a:pPr>
              <a:buClr>
                <a:schemeClr val="accent1">
                  <a:lumMod val="60000"/>
                  <a:lumOff val="40000"/>
                </a:schemeClr>
              </a:buClr>
              <a:buFont typeface="Wingdings" pitchFamily="2" charset="2"/>
              <a:buChar char="Ø"/>
            </a:pPr>
            <a:r>
              <a:rPr lang="en-US" sz="2500" dirty="0" smtClean="0">
                <a:latin typeface="Georgia" pitchFamily="18" charset="0"/>
              </a:rPr>
              <a:t>Prior to the Visiting Research Scholar’s start date, the business manager schedules the following for the candidate:</a:t>
            </a:r>
          </a:p>
          <a:p>
            <a:pPr lvl="1">
              <a:buClr>
                <a:schemeClr val="accent1">
                  <a:lumMod val="60000"/>
                  <a:lumOff val="40000"/>
                </a:schemeClr>
              </a:buClr>
              <a:buFont typeface="Arial" pitchFamily="34" charset="0"/>
              <a:buChar char="•"/>
            </a:pPr>
            <a:r>
              <a:rPr lang="en-US" sz="2200" dirty="0" smtClean="0">
                <a:latin typeface="Georgia" pitchFamily="18" charset="0"/>
              </a:rPr>
              <a:t>Meeting with the Office of International Student and Scholar Services, if the candidate is a foreign national, upon arrival at the University</a:t>
            </a:r>
          </a:p>
          <a:p>
            <a:pPr lvl="1">
              <a:buClr>
                <a:schemeClr val="accent1">
                  <a:lumMod val="60000"/>
                  <a:lumOff val="40000"/>
                </a:schemeClr>
              </a:buClr>
              <a:buFont typeface="Arial" pitchFamily="34" charset="0"/>
              <a:buChar char="•"/>
            </a:pPr>
            <a:r>
              <a:rPr lang="en-US" sz="2200" dirty="0" smtClean="0">
                <a:latin typeface="Georgia" pitchFamily="18" charset="0"/>
              </a:rPr>
              <a:t>Orientation with Nina Marie </a:t>
            </a:r>
            <a:r>
              <a:rPr lang="en-US" sz="2200" dirty="0" err="1" smtClean="0">
                <a:latin typeface="Georgia" pitchFamily="18" charset="0"/>
              </a:rPr>
              <a:t>Campellone</a:t>
            </a:r>
            <a:r>
              <a:rPr lang="en-US" sz="2200" dirty="0" smtClean="0">
                <a:latin typeface="Georgia" pitchFamily="18" charset="0"/>
              </a:rPr>
              <a:t>, Project Manager, Postdoctoral Fellows Office</a:t>
            </a:r>
          </a:p>
          <a:p>
            <a:pPr lvl="1">
              <a:buClr>
                <a:schemeClr val="accent1">
                  <a:lumMod val="60000"/>
                  <a:lumOff val="40000"/>
                </a:schemeClr>
              </a:buClr>
              <a:buFont typeface="Arial" pitchFamily="34" charset="0"/>
              <a:buChar char="•"/>
            </a:pPr>
            <a:r>
              <a:rPr lang="en-US" sz="2200" dirty="0" smtClean="0">
                <a:latin typeface="Georgia" pitchFamily="18" charset="0"/>
              </a:rPr>
              <a:t>University Orientation with the Department of Human Resources, if the candidate is receiving a Temple stipend and the appointment is for longer than 6 months, by contacting Kimberly </a:t>
            </a:r>
            <a:r>
              <a:rPr lang="en-US" sz="2200" dirty="0" err="1" smtClean="0">
                <a:latin typeface="Georgia" pitchFamily="18" charset="0"/>
              </a:rPr>
              <a:t>Sakil</a:t>
            </a:r>
            <a:r>
              <a:rPr lang="en-US" sz="2200" dirty="0" smtClean="0">
                <a:latin typeface="Georgia" pitchFamily="18" charset="0"/>
              </a:rPr>
              <a:t>, Training Coordinator</a:t>
            </a:r>
          </a:p>
          <a:p>
            <a:pPr lvl="2">
              <a:buClr>
                <a:schemeClr val="accent1">
                  <a:lumMod val="60000"/>
                  <a:lumOff val="40000"/>
                </a:schemeClr>
              </a:buClr>
              <a:buFont typeface="Wingdings" pitchFamily="2" charset="2"/>
              <a:buChar char="§"/>
            </a:pPr>
            <a:r>
              <a:rPr lang="en-US" sz="1900" u="sng" dirty="0" smtClean="0">
                <a:solidFill>
                  <a:schemeClr val="accent1">
                    <a:lumMod val="60000"/>
                    <a:lumOff val="40000"/>
                  </a:schemeClr>
                </a:solidFill>
                <a:latin typeface="Georgia" pitchFamily="18" charset="0"/>
              </a:rPr>
              <a:t>ksakil@temple.edu</a:t>
            </a:r>
          </a:p>
          <a:p>
            <a:pPr lvl="2">
              <a:buClr>
                <a:schemeClr val="accent1">
                  <a:lumMod val="60000"/>
                  <a:lumOff val="40000"/>
                </a:schemeClr>
              </a:buClr>
              <a:buFont typeface="Wingdings" pitchFamily="2" charset="2"/>
              <a:buChar char="§"/>
            </a:pPr>
            <a:r>
              <a:rPr lang="en-US" sz="1900" dirty="0" smtClean="0">
                <a:latin typeface="Georgia" pitchFamily="18" charset="0"/>
              </a:rPr>
              <a:t>215-926-2218</a:t>
            </a:r>
          </a:p>
          <a:p>
            <a:pPr lvl="1">
              <a:buClr>
                <a:schemeClr val="accent1">
                  <a:lumMod val="60000"/>
                  <a:lumOff val="40000"/>
                </a:schemeClr>
              </a:buClr>
              <a:buFont typeface="Arial" pitchFamily="34" charset="0"/>
              <a:buChar char="•"/>
            </a:pPr>
            <a:r>
              <a:rPr lang="en-US" sz="2200" dirty="0" smtClean="0">
                <a:latin typeface="Georgia" pitchFamily="18" charset="0"/>
              </a:rPr>
              <a:t>Environmental Health and Radiation Safety (EHRS) Training, if applicable, through </a:t>
            </a:r>
            <a:r>
              <a:rPr lang="en-US" sz="2200" dirty="0" err="1" smtClean="0">
                <a:latin typeface="Georgia" pitchFamily="18" charset="0"/>
              </a:rPr>
              <a:t>Kisha</a:t>
            </a:r>
            <a:r>
              <a:rPr lang="en-US" sz="2200" dirty="0" smtClean="0">
                <a:latin typeface="Georgia" pitchFamily="18" charset="0"/>
              </a:rPr>
              <a:t> Grady, Training Programs Coordinator</a:t>
            </a:r>
          </a:p>
          <a:p>
            <a:pPr lvl="2">
              <a:buClr>
                <a:schemeClr val="accent1">
                  <a:lumMod val="60000"/>
                  <a:lumOff val="40000"/>
                </a:schemeClr>
              </a:buClr>
              <a:buFont typeface="Wingdings" pitchFamily="2" charset="2"/>
              <a:buChar char="§"/>
            </a:pPr>
            <a:r>
              <a:rPr lang="en-US" sz="1900" u="sng" dirty="0" smtClean="0">
                <a:solidFill>
                  <a:schemeClr val="accent1">
                    <a:lumMod val="60000"/>
                    <a:lumOff val="40000"/>
                  </a:schemeClr>
                </a:solidFill>
                <a:latin typeface="Georgia" pitchFamily="18" charset="0"/>
              </a:rPr>
              <a:t>kgrady@temple.edu</a:t>
            </a:r>
          </a:p>
          <a:p>
            <a:pPr lvl="2">
              <a:buClr>
                <a:schemeClr val="accent1">
                  <a:lumMod val="60000"/>
                  <a:lumOff val="40000"/>
                </a:schemeClr>
              </a:buClr>
              <a:buFont typeface="Wingdings" pitchFamily="2" charset="2"/>
              <a:buChar char="§"/>
            </a:pPr>
            <a:r>
              <a:rPr lang="en-US" sz="1900" dirty="0" smtClean="0">
                <a:latin typeface="Georgia" pitchFamily="18" charset="0"/>
              </a:rPr>
              <a:t>215-707-7697</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24</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fontScale="90000"/>
          </a:bodyPr>
          <a:lstStyle/>
          <a:p>
            <a:r>
              <a:rPr lang="en-US" dirty="0" smtClean="0">
                <a:solidFill>
                  <a:schemeClr val="accent1">
                    <a:lumMod val="60000"/>
                    <a:lumOff val="40000"/>
                  </a:schemeClr>
                </a:solidFill>
                <a:latin typeface="Georgia" pitchFamily="18" charset="0"/>
              </a:rPr>
              <a:t>Step 5: Further Follow-Up by Departmental Business Manager </a:t>
            </a:r>
            <a:r>
              <a:rPr lang="en-US" sz="2000" dirty="0" smtClean="0">
                <a:solidFill>
                  <a:schemeClr val="accent1">
                    <a:lumMod val="60000"/>
                    <a:lumOff val="40000"/>
                  </a:schemeClr>
                </a:solidFill>
                <a:latin typeface="Georgia" pitchFamily="18" charset="0"/>
              </a:rPr>
              <a:t>(cont’d)</a:t>
            </a:r>
            <a:endParaRPr lang="en-US"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a:xfrm>
            <a:off x="457200" y="1645920"/>
            <a:ext cx="8534400" cy="4526280"/>
          </a:xfrm>
          <a:ln>
            <a:noFill/>
          </a:ln>
        </p:spPr>
        <p:txBody>
          <a:bodyPr>
            <a:normAutofit/>
          </a:bodyPr>
          <a:lstStyle/>
          <a:p>
            <a:pPr lvl="1">
              <a:buClr>
                <a:schemeClr val="accent1">
                  <a:lumMod val="60000"/>
                  <a:lumOff val="40000"/>
                </a:schemeClr>
              </a:buClr>
              <a:buFont typeface="Arial" pitchFamily="34" charset="0"/>
              <a:buChar char="•"/>
            </a:pPr>
            <a:r>
              <a:rPr lang="en-US" sz="1900" dirty="0" smtClean="0">
                <a:latin typeface="Georgia" pitchFamily="18" charset="0"/>
              </a:rPr>
              <a:t>Appointment with Employee Health on Temple University’s Main Campus by calling 215-204-2679 to begin the series of Hepatitis B vaccinations or sign the “declination form,” if applicable</a:t>
            </a:r>
          </a:p>
          <a:p>
            <a:pPr lvl="1">
              <a:buClr>
                <a:schemeClr val="accent1">
                  <a:lumMod val="60000"/>
                  <a:lumOff val="40000"/>
                </a:schemeClr>
              </a:buClr>
              <a:buFont typeface="Arial" pitchFamily="34" charset="0"/>
              <a:buChar char="•"/>
            </a:pPr>
            <a:r>
              <a:rPr lang="en-US" sz="1900" dirty="0" smtClean="0">
                <a:latin typeface="Georgia" pitchFamily="18" charset="0"/>
              </a:rPr>
              <a:t>Appointment for Institutional Review Board (IRB) training, if applicable, through the Collaborative Institutional Training Initiative (CITI), which offers modules on protecting human subjects during research</a:t>
            </a:r>
          </a:p>
          <a:p>
            <a:pPr lvl="2">
              <a:buClr>
                <a:schemeClr val="accent1">
                  <a:lumMod val="60000"/>
                  <a:lumOff val="40000"/>
                </a:schemeClr>
              </a:buClr>
              <a:buFont typeface="Wingdings" pitchFamily="2" charset="2"/>
              <a:buChar char="§"/>
            </a:pPr>
            <a:r>
              <a:rPr lang="en-US" sz="1600" dirty="0" smtClean="0">
                <a:latin typeface="Georgia" pitchFamily="18" charset="0"/>
              </a:rPr>
              <a:t>Register for training at </a:t>
            </a:r>
            <a:r>
              <a:rPr lang="en-US" sz="1600" dirty="0" smtClean="0">
                <a:solidFill>
                  <a:schemeClr val="accent1">
                    <a:lumMod val="60000"/>
                    <a:lumOff val="40000"/>
                  </a:schemeClr>
                </a:solidFill>
                <a:latin typeface="Georgia" pitchFamily="18" charset="0"/>
              </a:rPr>
              <a:t>https://www.citiprogram.org</a:t>
            </a:r>
            <a:r>
              <a:rPr lang="en-US" sz="1600" dirty="0" smtClean="0">
                <a:latin typeface="Georgia" pitchFamily="18" charset="0"/>
              </a:rPr>
              <a:t>.</a:t>
            </a:r>
          </a:p>
          <a:p>
            <a:pPr lvl="2">
              <a:buClr>
                <a:schemeClr val="accent1">
                  <a:lumMod val="60000"/>
                  <a:lumOff val="40000"/>
                </a:schemeClr>
              </a:buClr>
              <a:buFont typeface="Wingdings" pitchFamily="2" charset="2"/>
              <a:buChar char="§"/>
            </a:pPr>
            <a:r>
              <a:rPr lang="en-US" sz="1600" dirty="0" smtClean="0">
                <a:latin typeface="Georgia" pitchFamily="18" charset="0"/>
              </a:rPr>
              <a:t>For more information, visit </a:t>
            </a:r>
            <a:r>
              <a:rPr lang="en-US" sz="1600" dirty="0" smtClean="0">
                <a:solidFill>
                  <a:schemeClr val="accent1">
                    <a:lumMod val="60000"/>
                    <a:lumOff val="40000"/>
                  </a:schemeClr>
                </a:solidFill>
                <a:latin typeface="Georgia" pitchFamily="18" charset="0"/>
              </a:rPr>
              <a:t>www.temple.edu/ovpr/irb/index.html</a:t>
            </a:r>
            <a:r>
              <a:rPr lang="en-US" sz="1600" dirty="0" smtClean="0">
                <a:latin typeface="Georgia" pitchFamily="18" charset="0"/>
              </a:rPr>
              <a:t>.</a:t>
            </a:r>
          </a:p>
          <a:p>
            <a:pPr lvl="1">
              <a:buClr>
                <a:schemeClr val="accent1">
                  <a:lumMod val="60000"/>
                  <a:lumOff val="40000"/>
                </a:schemeClr>
              </a:buClr>
              <a:buFont typeface="Arial" pitchFamily="34" charset="0"/>
              <a:buChar char="•"/>
            </a:pPr>
            <a:r>
              <a:rPr lang="en-US" sz="1900" dirty="0" smtClean="0">
                <a:latin typeface="Georgia" pitchFamily="18" charset="0"/>
              </a:rPr>
              <a:t>Appointment for Institutional Animal Care and Use Committee (IACUC) approval when working with animal subjects in any research or teaching activity, if applicable</a:t>
            </a:r>
          </a:p>
          <a:p>
            <a:pPr lvl="2">
              <a:buClr>
                <a:schemeClr val="accent1">
                  <a:lumMod val="60000"/>
                  <a:lumOff val="40000"/>
                </a:schemeClr>
              </a:buClr>
              <a:buFont typeface="Wingdings" pitchFamily="2" charset="2"/>
              <a:buChar char="§"/>
            </a:pPr>
            <a:r>
              <a:rPr lang="en-US" sz="1600" dirty="0" smtClean="0">
                <a:latin typeface="Georgia" pitchFamily="18" charset="0"/>
              </a:rPr>
              <a:t>For more information, visit </a:t>
            </a:r>
            <a:r>
              <a:rPr lang="en-US" sz="1600" dirty="0" smtClean="0">
                <a:solidFill>
                  <a:schemeClr val="accent1">
                    <a:lumMod val="60000"/>
                    <a:lumOff val="40000"/>
                  </a:schemeClr>
                </a:solidFill>
                <a:latin typeface="Georgia" pitchFamily="18" charset="0"/>
              </a:rPr>
              <a:t>www.temple.edu/ovpr/login.asp?val=iacuc</a:t>
            </a:r>
            <a:r>
              <a:rPr lang="en-US" sz="1600" dirty="0" smtClean="0">
                <a:latin typeface="Georgia" pitchFamily="18" charset="0"/>
              </a:rPr>
              <a:t>.</a:t>
            </a:r>
          </a:p>
          <a:p>
            <a:pPr lvl="1">
              <a:buClr>
                <a:schemeClr val="accent1">
                  <a:lumMod val="60000"/>
                  <a:lumOff val="40000"/>
                </a:schemeClr>
              </a:buClr>
              <a:buFont typeface="Arial" pitchFamily="34" charset="0"/>
              <a:buChar char="•"/>
            </a:pPr>
            <a:endParaRPr lang="en-US" sz="2000" dirty="0" smtClean="0"/>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25</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fontScale="90000"/>
          </a:bodyPr>
          <a:lstStyle/>
          <a:p>
            <a:r>
              <a:rPr lang="en-US" dirty="0" smtClean="0">
                <a:solidFill>
                  <a:schemeClr val="accent1">
                    <a:lumMod val="60000"/>
                    <a:lumOff val="40000"/>
                  </a:schemeClr>
                </a:solidFill>
                <a:latin typeface="Georgia" pitchFamily="18" charset="0"/>
              </a:rPr>
              <a:t>Step 5: Further Follow-Up by Departmental Business Manager </a:t>
            </a:r>
            <a:r>
              <a:rPr lang="en-US" sz="2000" dirty="0" smtClean="0">
                <a:solidFill>
                  <a:schemeClr val="accent1">
                    <a:lumMod val="60000"/>
                    <a:lumOff val="40000"/>
                  </a:schemeClr>
                </a:solidFill>
                <a:latin typeface="Georgia" pitchFamily="18" charset="0"/>
              </a:rPr>
              <a:t>(cont’d)</a:t>
            </a:r>
            <a:endParaRPr lang="en-US" sz="2000"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a:xfrm>
            <a:off x="457200" y="1645920"/>
            <a:ext cx="8305800" cy="4754880"/>
          </a:xfrm>
          <a:ln>
            <a:noFill/>
          </a:ln>
        </p:spPr>
        <p:txBody>
          <a:bodyPr>
            <a:normAutofit/>
          </a:bodyPr>
          <a:lstStyle/>
          <a:p>
            <a:pPr>
              <a:buClr>
                <a:schemeClr val="accent1">
                  <a:lumMod val="60000"/>
                  <a:lumOff val="40000"/>
                </a:schemeClr>
              </a:buClr>
              <a:buFont typeface="Wingdings" pitchFamily="2" charset="2"/>
              <a:buChar char="Ø"/>
            </a:pPr>
            <a:r>
              <a:rPr lang="en-US" sz="2100" dirty="0" smtClean="0">
                <a:latin typeface="Georgia" pitchFamily="18" charset="0"/>
              </a:rPr>
              <a:t>The business manager ensures that the Visiting Research Scholar completes three additional procedures if the candidate will likely come in contact with minors:</a:t>
            </a:r>
          </a:p>
          <a:p>
            <a:pPr lvl="1">
              <a:buClr>
                <a:schemeClr val="accent1">
                  <a:lumMod val="60000"/>
                  <a:lumOff val="40000"/>
                </a:schemeClr>
              </a:buClr>
              <a:buFont typeface="Arial" pitchFamily="34" charset="0"/>
              <a:buChar char="•"/>
            </a:pPr>
            <a:r>
              <a:rPr lang="en-US" sz="1800" dirty="0" smtClean="0">
                <a:latin typeface="Georgia" pitchFamily="18" charset="0"/>
              </a:rPr>
              <a:t>Child Abuse Clearance Form, which is found at </a:t>
            </a:r>
            <a:r>
              <a:rPr lang="en-US" sz="1800" dirty="0" smtClean="0">
                <a:solidFill>
                  <a:schemeClr val="accent1">
                    <a:lumMod val="60000"/>
                    <a:lumOff val="40000"/>
                  </a:schemeClr>
                </a:solidFill>
                <a:latin typeface="Georgia" pitchFamily="18" charset="0"/>
              </a:rPr>
              <a:t>www.dpw.state.pa.us/ </a:t>
            </a:r>
            <a:r>
              <a:rPr lang="en-US" sz="1800" dirty="0" err="1" smtClean="0">
                <a:solidFill>
                  <a:schemeClr val="accent1">
                    <a:lumMod val="60000"/>
                    <a:lumOff val="40000"/>
                  </a:schemeClr>
                </a:solidFill>
                <a:latin typeface="Georgia" pitchFamily="18" charset="0"/>
              </a:rPr>
              <a:t>ucmprd</a:t>
            </a:r>
            <a:r>
              <a:rPr lang="en-US" sz="1800" dirty="0" smtClean="0">
                <a:solidFill>
                  <a:schemeClr val="accent1">
                    <a:lumMod val="60000"/>
                    <a:lumOff val="40000"/>
                  </a:schemeClr>
                </a:solidFill>
                <a:latin typeface="Georgia" pitchFamily="18" charset="0"/>
              </a:rPr>
              <a:t>/groups/</a:t>
            </a:r>
            <a:r>
              <a:rPr lang="en-US" sz="1800" dirty="0" err="1" smtClean="0">
                <a:solidFill>
                  <a:schemeClr val="accent1">
                    <a:lumMod val="60000"/>
                    <a:lumOff val="40000"/>
                  </a:schemeClr>
                </a:solidFill>
                <a:latin typeface="Georgia" pitchFamily="18" charset="0"/>
              </a:rPr>
              <a:t>webcontent</a:t>
            </a:r>
            <a:r>
              <a:rPr lang="en-US" sz="1800" dirty="0" smtClean="0">
                <a:solidFill>
                  <a:schemeClr val="accent1">
                    <a:lumMod val="60000"/>
                    <a:lumOff val="40000"/>
                  </a:schemeClr>
                </a:solidFill>
                <a:latin typeface="Georgia" pitchFamily="18" charset="0"/>
              </a:rPr>
              <a:t>/documents/form/s_001762.pdf</a:t>
            </a:r>
          </a:p>
          <a:p>
            <a:pPr lvl="2">
              <a:buClr>
                <a:schemeClr val="accent1">
                  <a:lumMod val="60000"/>
                  <a:lumOff val="40000"/>
                </a:schemeClr>
              </a:buClr>
              <a:buFont typeface="Wingdings" pitchFamily="2" charset="2"/>
              <a:buChar char="§"/>
            </a:pPr>
            <a:r>
              <a:rPr lang="en-US" sz="1600" dirty="0" smtClean="0">
                <a:latin typeface="Georgia" pitchFamily="18" charset="0"/>
              </a:rPr>
              <a:t>Visiting Research Scholar mails the completed form directly to the Department of Public Welfare in Harrisburg along with a $10 money order.</a:t>
            </a:r>
          </a:p>
          <a:p>
            <a:pPr lvl="2">
              <a:buClr>
                <a:schemeClr val="accent1">
                  <a:lumMod val="60000"/>
                  <a:lumOff val="40000"/>
                </a:schemeClr>
              </a:buClr>
              <a:buFont typeface="Wingdings" pitchFamily="2" charset="2"/>
              <a:buChar char="§"/>
            </a:pPr>
            <a:r>
              <a:rPr lang="en-US" sz="1600" dirty="0" smtClean="0">
                <a:latin typeface="Georgia" pitchFamily="18" charset="0"/>
              </a:rPr>
              <a:t>A copy of the completed form is retained by the Visiting Research Scholar as proof of submission.</a:t>
            </a:r>
            <a:endParaRPr lang="en-US" sz="1600" dirty="0" smtClean="0">
              <a:solidFill>
                <a:srgbClr val="FFCF37"/>
              </a:solidFill>
              <a:latin typeface="Georgia" pitchFamily="18" charset="0"/>
            </a:endParaRPr>
          </a:p>
          <a:p>
            <a:pPr lvl="1">
              <a:buClr>
                <a:schemeClr val="accent1">
                  <a:lumMod val="60000"/>
                  <a:lumOff val="40000"/>
                </a:schemeClr>
              </a:buClr>
              <a:buFont typeface="Arial" pitchFamily="34" charset="0"/>
              <a:buChar char="•"/>
            </a:pPr>
            <a:r>
              <a:rPr lang="en-US" sz="1800" dirty="0" smtClean="0">
                <a:latin typeface="Georgia" pitchFamily="18" charset="0"/>
              </a:rPr>
              <a:t>Pennsylvania State Police Criminal Background Check, which can be accessed at </a:t>
            </a:r>
            <a:r>
              <a:rPr lang="en-US" sz="1800" dirty="0" smtClean="0">
                <a:solidFill>
                  <a:schemeClr val="accent1">
                    <a:lumMod val="60000"/>
                    <a:lumOff val="40000"/>
                  </a:schemeClr>
                </a:solidFill>
                <a:latin typeface="Georgia" pitchFamily="18" charset="0"/>
              </a:rPr>
              <a:t>www.temple.edu/grad/pfo/forms.html</a:t>
            </a:r>
          </a:p>
          <a:p>
            <a:pPr lvl="2">
              <a:buClr>
                <a:schemeClr val="accent1">
                  <a:lumMod val="60000"/>
                  <a:lumOff val="40000"/>
                </a:schemeClr>
              </a:buClr>
              <a:buFont typeface="Wingdings" pitchFamily="2" charset="2"/>
              <a:buChar char="§"/>
            </a:pPr>
            <a:r>
              <a:rPr lang="en-US" sz="1600" dirty="0" smtClean="0">
                <a:latin typeface="Georgia" pitchFamily="18" charset="0"/>
              </a:rPr>
              <a:t>Visiting Research Scholar signs the completed form and forwards it to the Department of Human Resources.</a:t>
            </a:r>
          </a:p>
          <a:p>
            <a:pPr lvl="2">
              <a:buClr>
                <a:schemeClr val="accent1">
                  <a:lumMod val="60000"/>
                  <a:lumOff val="40000"/>
                </a:schemeClr>
              </a:buClr>
              <a:buFont typeface="Wingdings" pitchFamily="2" charset="2"/>
              <a:buChar char="§"/>
            </a:pPr>
            <a:r>
              <a:rPr lang="en-US" sz="1600" dirty="0" smtClean="0">
                <a:latin typeface="Georgia" pitchFamily="18" charset="0"/>
              </a:rPr>
              <a:t>The HR Generalist assigned to the Visiting Research Scholar’s school/college/department completes the criminal check.</a:t>
            </a:r>
            <a:endParaRPr lang="en-US" sz="1600" dirty="0" smtClean="0">
              <a:solidFill>
                <a:srgbClr val="FFCF37"/>
              </a:solidFill>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26</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fontScale="90000"/>
          </a:bodyPr>
          <a:lstStyle/>
          <a:p>
            <a:r>
              <a:rPr lang="en-US" dirty="0" smtClean="0">
                <a:solidFill>
                  <a:schemeClr val="accent1">
                    <a:lumMod val="60000"/>
                    <a:lumOff val="40000"/>
                  </a:schemeClr>
                </a:solidFill>
                <a:latin typeface="Georgia" pitchFamily="18" charset="0"/>
              </a:rPr>
              <a:t>Step 5: Further Follow-Up by Departmental Business Manager </a:t>
            </a:r>
            <a:r>
              <a:rPr lang="en-US" sz="2000" dirty="0" smtClean="0">
                <a:solidFill>
                  <a:schemeClr val="accent1">
                    <a:lumMod val="60000"/>
                    <a:lumOff val="40000"/>
                  </a:schemeClr>
                </a:solidFill>
                <a:latin typeface="Georgia" pitchFamily="18" charset="0"/>
              </a:rPr>
              <a:t>(cont’d)</a:t>
            </a:r>
            <a:endParaRPr lang="en-US" sz="2000"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a:xfrm>
            <a:off x="457200" y="1645920"/>
            <a:ext cx="8153400" cy="4526280"/>
          </a:xfrm>
          <a:ln>
            <a:noFill/>
          </a:ln>
        </p:spPr>
        <p:txBody>
          <a:bodyPr>
            <a:normAutofit/>
          </a:bodyPr>
          <a:lstStyle/>
          <a:p>
            <a:pPr lvl="1">
              <a:buClr>
                <a:schemeClr val="accent1">
                  <a:lumMod val="60000"/>
                  <a:lumOff val="40000"/>
                </a:schemeClr>
              </a:buClr>
              <a:buFont typeface="Arial" pitchFamily="34" charset="0"/>
              <a:buChar char="•"/>
            </a:pPr>
            <a:r>
              <a:rPr lang="en-US" sz="1800" dirty="0" smtClean="0">
                <a:latin typeface="Georgia" pitchFamily="18" charset="0"/>
              </a:rPr>
              <a:t>FBI Fingerprint Check</a:t>
            </a:r>
          </a:p>
          <a:p>
            <a:pPr lvl="2">
              <a:buClr>
                <a:schemeClr val="accent1">
                  <a:lumMod val="60000"/>
                  <a:lumOff val="40000"/>
                </a:schemeClr>
              </a:buClr>
              <a:buFont typeface="Wingdings" pitchFamily="2" charset="2"/>
              <a:buChar char="§"/>
            </a:pPr>
            <a:r>
              <a:rPr lang="en-US" sz="1600" dirty="0" smtClean="0">
                <a:latin typeface="Georgia" pitchFamily="18" charset="0"/>
              </a:rPr>
              <a:t>Visiting Research Scholar registers online at </a:t>
            </a:r>
            <a:r>
              <a:rPr lang="en-US" sz="1600" dirty="0" smtClean="0">
                <a:solidFill>
                  <a:schemeClr val="accent1">
                    <a:lumMod val="60000"/>
                    <a:lumOff val="40000"/>
                  </a:schemeClr>
                </a:solidFill>
                <a:latin typeface="Georgia" pitchFamily="18" charset="0"/>
              </a:rPr>
              <a:t>https://www.pa.cogentid.com/ index.htm</a:t>
            </a:r>
            <a:r>
              <a:rPr lang="en-US" sz="1600" dirty="0" smtClean="0">
                <a:latin typeface="Georgia" pitchFamily="18" charset="0"/>
              </a:rPr>
              <a:t>, where s/he first selects the Department of Public Welfare (DPW) link and then “Register Online.”</a:t>
            </a:r>
          </a:p>
          <a:p>
            <a:pPr lvl="2">
              <a:buClr>
                <a:schemeClr val="accent1">
                  <a:lumMod val="60000"/>
                  <a:lumOff val="40000"/>
                </a:schemeClr>
              </a:buClr>
              <a:buFont typeface="Wingdings" pitchFamily="2" charset="2"/>
              <a:buChar char="§"/>
            </a:pPr>
            <a:r>
              <a:rPr lang="en-US" sz="1600" dirty="0" smtClean="0">
                <a:latin typeface="Georgia" pitchFamily="18" charset="0"/>
              </a:rPr>
              <a:t>Visiting Research Scholar takes the online registration printout to a fingerprinting location along with a valid ID, as identified at the “What to Bring” link on </a:t>
            </a:r>
            <a:r>
              <a:rPr lang="en-US" sz="1600" dirty="0" smtClean="0">
                <a:solidFill>
                  <a:schemeClr val="accent1">
                    <a:lumMod val="60000"/>
                    <a:lumOff val="40000"/>
                  </a:schemeClr>
                </a:solidFill>
                <a:latin typeface="Georgia" pitchFamily="18" charset="0"/>
              </a:rPr>
              <a:t>https://www.pa.cogentid.com/index_dpw.htm</a:t>
            </a:r>
            <a:r>
              <a:rPr lang="en-US" sz="1600" dirty="0" smtClean="0">
                <a:latin typeface="Georgia" pitchFamily="18" charset="0"/>
              </a:rPr>
              <a:t>.</a:t>
            </a:r>
          </a:p>
          <a:p>
            <a:pPr lvl="2">
              <a:buClr>
                <a:schemeClr val="accent1">
                  <a:lumMod val="60000"/>
                  <a:lumOff val="40000"/>
                </a:schemeClr>
              </a:buClr>
              <a:buFont typeface="Wingdings" pitchFamily="2" charset="2"/>
              <a:buChar char="§"/>
            </a:pPr>
            <a:r>
              <a:rPr lang="en-US" sz="1600" dirty="0" smtClean="0">
                <a:latin typeface="Georgia" pitchFamily="18" charset="0"/>
              </a:rPr>
              <a:t>Convenient fingerprinting locations are found at:</a:t>
            </a:r>
          </a:p>
          <a:p>
            <a:pPr lvl="3">
              <a:buClr>
                <a:schemeClr val="accent1">
                  <a:lumMod val="60000"/>
                  <a:lumOff val="40000"/>
                </a:schemeClr>
              </a:buClr>
              <a:buFont typeface="Courier New" pitchFamily="49" charset="0"/>
              <a:buChar char="o"/>
            </a:pPr>
            <a:r>
              <a:rPr lang="en-US" sz="1400" dirty="0" smtClean="0">
                <a:latin typeface="Georgia" pitchFamily="18" charset="0"/>
              </a:rPr>
              <a:t>Transitional Work Corporation</a:t>
            </a:r>
          </a:p>
          <a:p>
            <a:pPr lvl="4">
              <a:buClr>
                <a:schemeClr val="accent1">
                  <a:lumMod val="60000"/>
                  <a:lumOff val="40000"/>
                </a:schemeClr>
              </a:buClr>
              <a:buFont typeface="Wingdings" pitchFamily="2" charset="2"/>
              <a:buChar char="ü"/>
            </a:pPr>
            <a:r>
              <a:rPr lang="en-US" sz="1400" dirty="0" smtClean="0">
                <a:latin typeface="Georgia" pitchFamily="18" charset="0"/>
              </a:rPr>
              <a:t>Land Title Building, 100 South Broad St, 9</a:t>
            </a:r>
            <a:r>
              <a:rPr lang="en-US" sz="1400" baseline="30000" dirty="0" smtClean="0">
                <a:latin typeface="Georgia" pitchFamily="18" charset="0"/>
              </a:rPr>
              <a:t>th</a:t>
            </a:r>
            <a:r>
              <a:rPr lang="en-US" sz="1400" dirty="0" smtClean="0">
                <a:latin typeface="Georgia" pitchFamily="18" charset="0"/>
              </a:rPr>
              <a:t> Floor, Philadelphia</a:t>
            </a:r>
          </a:p>
          <a:p>
            <a:pPr lvl="4">
              <a:buClr>
                <a:schemeClr val="accent1">
                  <a:lumMod val="60000"/>
                  <a:lumOff val="40000"/>
                </a:schemeClr>
              </a:buClr>
              <a:buFont typeface="Wingdings" pitchFamily="2" charset="2"/>
              <a:buChar char="ü"/>
            </a:pPr>
            <a:r>
              <a:rPr lang="nn-NO" sz="1400" dirty="0" smtClean="0">
                <a:latin typeface="Georgia" pitchFamily="18" charset="0"/>
              </a:rPr>
              <a:t>Monday – Friday, 9:00 a.m. to 4:30 p.m.</a:t>
            </a:r>
            <a:endParaRPr lang="en-US" sz="1400" dirty="0" smtClean="0">
              <a:latin typeface="Georgia" pitchFamily="18" charset="0"/>
            </a:endParaRPr>
          </a:p>
          <a:p>
            <a:pPr lvl="3">
              <a:buClr>
                <a:schemeClr val="accent1">
                  <a:lumMod val="60000"/>
                  <a:lumOff val="40000"/>
                </a:schemeClr>
              </a:buClr>
              <a:buFont typeface="Courier New" pitchFamily="49" charset="0"/>
              <a:buChar char="o"/>
            </a:pPr>
            <a:r>
              <a:rPr lang="en-US" sz="1400" dirty="0" smtClean="0">
                <a:latin typeface="Georgia" pitchFamily="18" charset="0"/>
              </a:rPr>
              <a:t>UPS Store #3263</a:t>
            </a:r>
          </a:p>
          <a:p>
            <a:pPr lvl="4">
              <a:buClr>
                <a:schemeClr val="accent1">
                  <a:lumMod val="60000"/>
                  <a:lumOff val="40000"/>
                </a:schemeClr>
              </a:buClr>
              <a:buFont typeface="Wingdings" pitchFamily="2" charset="2"/>
              <a:buChar char="ü"/>
            </a:pPr>
            <a:r>
              <a:rPr lang="en-US" sz="1400" dirty="0" smtClean="0">
                <a:latin typeface="Georgia" pitchFamily="18" charset="0"/>
              </a:rPr>
              <a:t>1735 Market Street (enter at the corner of North 18</a:t>
            </a:r>
            <a:r>
              <a:rPr lang="en-US" sz="1400" baseline="30000" dirty="0" smtClean="0">
                <a:latin typeface="Georgia" pitchFamily="18" charset="0"/>
              </a:rPr>
              <a:t>th</a:t>
            </a:r>
            <a:r>
              <a:rPr lang="en-US" sz="1400" dirty="0" smtClean="0">
                <a:latin typeface="Georgia" pitchFamily="18" charset="0"/>
              </a:rPr>
              <a:t> Street and JFK Boulevard), Philadelphia</a:t>
            </a:r>
          </a:p>
          <a:p>
            <a:pPr lvl="4">
              <a:buClr>
                <a:schemeClr val="accent1">
                  <a:lumMod val="60000"/>
                  <a:lumOff val="40000"/>
                </a:schemeClr>
              </a:buClr>
              <a:buFont typeface="Wingdings" pitchFamily="2" charset="2"/>
              <a:buChar char="ü"/>
            </a:pPr>
            <a:r>
              <a:rPr lang="nn-NO" sz="1400" dirty="0" smtClean="0">
                <a:latin typeface="Georgia" pitchFamily="18" charset="0"/>
              </a:rPr>
              <a:t>Monday – Friday, 10:00 a.m. to 4:00 p.m.</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27</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fontScale="90000"/>
          </a:bodyPr>
          <a:lstStyle/>
          <a:p>
            <a:r>
              <a:rPr lang="en-US" dirty="0" smtClean="0">
                <a:solidFill>
                  <a:schemeClr val="accent1">
                    <a:lumMod val="60000"/>
                    <a:lumOff val="40000"/>
                  </a:schemeClr>
                </a:solidFill>
                <a:latin typeface="Georgia" pitchFamily="18" charset="0"/>
              </a:rPr>
              <a:t>Step 6: Process Concluded by Postdoctoral Fellows Office</a:t>
            </a:r>
            <a:endParaRPr lang="en-US" dirty="0"/>
          </a:p>
        </p:txBody>
      </p:sp>
      <p:sp>
        <p:nvSpPr>
          <p:cNvPr id="2" name="Content Placeholder 1"/>
          <p:cNvSpPr>
            <a:spLocks noGrp="1"/>
          </p:cNvSpPr>
          <p:nvPr>
            <p:ph idx="1"/>
          </p:nvPr>
        </p:nvSpPr>
        <p:spPr>
          <a:xfrm>
            <a:off x="457200" y="1645920"/>
            <a:ext cx="8229600" cy="4572000"/>
          </a:xfrm>
        </p:spPr>
        <p:txBody>
          <a:bodyPr>
            <a:normAutofit/>
          </a:bodyPr>
          <a:lstStyle/>
          <a:p>
            <a:pPr>
              <a:buClr>
                <a:schemeClr val="accent1">
                  <a:lumMod val="60000"/>
                  <a:lumOff val="40000"/>
                </a:schemeClr>
              </a:buClr>
              <a:buFont typeface="Wingdings" pitchFamily="2" charset="2"/>
              <a:buChar char="Ø"/>
            </a:pPr>
            <a:r>
              <a:rPr lang="en-US" sz="2800" dirty="0" smtClean="0">
                <a:latin typeface="Georgia" pitchFamily="18" charset="0"/>
              </a:rPr>
              <a:t>Forwards all original documents and paperwork to Human Resources:</a:t>
            </a:r>
          </a:p>
          <a:p>
            <a:pPr lvl="1">
              <a:buClr>
                <a:schemeClr val="accent1">
                  <a:lumMod val="60000"/>
                  <a:lumOff val="40000"/>
                </a:schemeClr>
              </a:buClr>
              <a:buFont typeface="Arial" pitchFamily="34" charset="0"/>
              <a:buChar char="•"/>
            </a:pPr>
            <a:r>
              <a:rPr lang="en-US" sz="2400" dirty="0" smtClean="0">
                <a:latin typeface="Georgia" pitchFamily="18" charset="0"/>
              </a:rPr>
              <a:t>For processing, if Visiting Research Scholar is to receive a Temple stipend.</a:t>
            </a:r>
          </a:p>
          <a:p>
            <a:pPr lvl="1">
              <a:buClr>
                <a:schemeClr val="accent1">
                  <a:lumMod val="60000"/>
                  <a:lumOff val="40000"/>
                </a:schemeClr>
              </a:buClr>
              <a:buFont typeface="Arial" pitchFamily="34" charset="0"/>
              <a:buChar char="•"/>
            </a:pPr>
            <a:r>
              <a:rPr lang="en-US" sz="2400" dirty="0" smtClean="0">
                <a:latin typeface="Georgia" pitchFamily="18" charset="0"/>
              </a:rPr>
              <a:t>For recordkeeping, if Visiting Research Scholar will receive only outside funding.</a:t>
            </a:r>
          </a:p>
          <a:p>
            <a:pPr>
              <a:buClr>
                <a:schemeClr val="accent1">
                  <a:lumMod val="60000"/>
                  <a:lumOff val="40000"/>
                </a:schemeClr>
              </a:buClr>
              <a:buFont typeface="Wingdings" pitchFamily="2" charset="2"/>
              <a:buChar char="Ø"/>
            </a:pPr>
            <a:r>
              <a:rPr lang="en-US" sz="2800" dirty="0" smtClean="0">
                <a:latin typeface="Georgia" pitchFamily="18" charset="0"/>
              </a:rPr>
              <a:t>Sends copies of all documents to the departmental business manager.</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28</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dirty="0" smtClean="0">
                <a:solidFill>
                  <a:schemeClr val="accent1">
                    <a:lumMod val="60000"/>
                    <a:lumOff val="40000"/>
                  </a:schemeClr>
                </a:solidFill>
                <a:latin typeface="Georgia" pitchFamily="18" charset="0"/>
              </a:rPr>
              <a:t>Documents Required of a</a:t>
            </a:r>
            <a:br>
              <a:rPr lang="en-US" dirty="0" smtClean="0">
                <a:solidFill>
                  <a:schemeClr val="accent1">
                    <a:lumMod val="60000"/>
                    <a:lumOff val="40000"/>
                  </a:schemeClr>
                </a:solidFill>
                <a:latin typeface="Georgia" pitchFamily="18" charset="0"/>
              </a:rPr>
            </a:br>
            <a:r>
              <a:rPr lang="en-US" dirty="0" smtClean="0">
                <a:solidFill>
                  <a:schemeClr val="accent1">
                    <a:lumMod val="60000"/>
                    <a:lumOff val="40000"/>
                  </a:schemeClr>
                </a:solidFill>
                <a:latin typeface="Georgia" pitchFamily="18" charset="0"/>
              </a:rPr>
              <a:t>J-1 Applicant</a:t>
            </a:r>
            <a:endParaRPr lang="en-US"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a:xfrm>
            <a:off x="457200" y="1645920"/>
            <a:ext cx="8229600" cy="4526280"/>
          </a:xfrm>
        </p:spPr>
        <p:txBody>
          <a:bodyPr>
            <a:noAutofit/>
          </a:bodyPr>
          <a:lstStyle/>
          <a:p>
            <a:pPr>
              <a:buClr>
                <a:schemeClr val="accent1">
                  <a:lumMod val="60000"/>
                  <a:lumOff val="40000"/>
                </a:schemeClr>
              </a:buClr>
              <a:buFont typeface="Wingdings" pitchFamily="2" charset="2"/>
              <a:buChar char="Ø"/>
            </a:pPr>
            <a:r>
              <a:rPr lang="en-US" sz="2400" dirty="0" smtClean="0">
                <a:latin typeface="Georgia" pitchFamily="18" charset="0"/>
              </a:rPr>
              <a:t>Completed DS-2019 application signed by J-1 applicant, the J-1’s supervisor, and  department chair</a:t>
            </a:r>
          </a:p>
          <a:p>
            <a:pPr>
              <a:buClr>
                <a:schemeClr val="accent1">
                  <a:lumMod val="60000"/>
                  <a:lumOff val="40000"/>
                </a:schemeClr>
              </a:buClr>
              <a:buFont typeface="Wingdings" pitchFamily="2" charset="2"/>
              <a:buChar char="Ø"/>
            </a:pPr>
            <a:r>
              <a:rPr lang="en-US" sz="2400" dirty="0" smtClean="0">
                <a:latin typeface="Georgia" pitchFamily="18" charset="0"/>
              </a:rPr>
              <a:t>Copy of the properly issued and signed invitation or appointment letter</a:t>
            </a:r>
          </a:p>
          <a:p>
            <a:pPr>
              <a:buClr>
                <a:schemeClr val="accent1">
                  <a:lumMod val="60000"/>
                  <a:lumOff val="40000"/>
                </a:schemeClr>
              </a:buClr>
              <a:buFont typeface="Wingdings" pitchFamily="2" charset="2"/>
              <a:buChar char="Ø"/>
            </a:pPr>
            <a:r>
              <a:rPr lang="en-US" sz="2400" dirty="0" smtClean="0">
                <a:latin typeface="Georgia" pitchFamily="18" charset="0"/>
              </a:rPr>
              <a:t>Description of program objective</a:t>
            </a:r>
          </a:p>
          <a:p>
            <a:pPr>
              <a:buClr>
                <a:schemeClr val="accent1">
                  <a:lumMod val="60000"/>
                  <a:lumOff val="40000"/>
                </a:schemeClr>
              </a:buClr>
              <a:buFont typeface="Wingdings" pitchFamily="2" charset="2"/>
              <a:buChar char="Ø"/>
            </a:pPr>
            <a:r>
              <a:rPr lang="en-US" sz="2400" dirty="0" smtClean="0">
                <a:latin typeface="Georgia" pitchFamily="18" charset="0"/>
              </a:rPr>
              <a:t>Comprehensive job description</a:t>
            </a:r>
          </a:p>
          <a:p>
            <a:pPr>
              <a:buClr>
                <a:schemeClr val="accent1">
                  <a:lumMod val="60000"/>
                  <a:lumOff val="40000"/>
                </a:schemeClr>
              </a:buClr>
              <a:buFont typeface="Wingdings" pitchFamily="2" charset="2"/>
              <a:buChar char="Ø"/>
            </a:pPr>
            <a:r>
              <a:rPr lang="en-US" sz="2400" dirty="0" smtClean="0">
                <a:latin typeface="Georgia" pitchFamily="18" charset="0"/>
              </a:rPr>
              <a:t>Current curriculum vitae or resume</a:t>
            </a:r>
          </a:p>
          <a:p>
            <a:pPr>
              <a:buClr>
                <a:schemeClr val="accent1">
                  <a:lumMod val="60000"/>
                  <a:lumOff val="40000"/>
                </a:schemeClr>
              </a:buClr>
              <a:buFont typeface="Wingdings" pitchFamily="2" charset="2"/>
              <a:buChar char="Ø"/>
            </a:pPr>
            <a:r>
              <a:rPr lang="en-US" sz="2400" dirty="0" smtClean="0">
                <a:latin typeface="Georgia" pitchFamily="18" charset="0"/>
              </a:rPr>
              <a:t>Copy of biographical and photo page from current passport of J-1 applicant and accompanying J-2 dependents</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29</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280160"/>
          </a:xfrm>
        </p:spPr>
        <p:txBody>
          <a:bodyPr>
            <a:noAutofit/>
          </a:bodyPr>
          <a:lstStyle/>
          <a:p>
            <a:r>
              <a:rPr lang="en-US" sz="4000" b="0" dirty="0" smtClean="0">
                <a:solidFill>
                  <a:schemeClr val="accent1">
                    <a:lumMod val="60000"/>
                    <a:lumOff val="40000"/>
                  </a:schemeClr>
                </a:solidFill>
                <a:latin typeface="Georgia" pitchFamily="18" charset="0"/>
              </a:rPr>
              <a:t>International Student and</a:t>
            </a:r>
            <a:br>
              <a:rPr lang="en-US" sz="4000" b="0" dirty="0" smtClean="0">
                <a:solidFill>
                  <a:schemeClr val="accent1">
                    <a:lumMod val="60000"/>
                    <a:lumOff val="40000"/>
                  </a:schemeClr>
                </a:solidFill>
                <a:latin typeface="Georgia" pitchFamily="18" charset="0"/>
              </a:rPr>
            </a:br>
            <a:r>
              <a:rPr lang="en-US" sz="4000" b="0" dirty="0" smtClean="0">
                <a:solidFill>
                  <a:schemeClr val="accent1">
                    <a:lumMod val="60000"/>
                    <a:lumOff val="40000"/>
                  </a:schemeClr>
                </a:solidFill>
                <a:latin typeface="Georgia" pitchFamily="18" charset="0"/>
              </a:rPr>
              <a:t>Scholar Services Participants</a:t>
            </a:r>
            <a:endParaRPr lang="en-US" sz="4000" b="0" dirty="0">
              <a:solidFill>
                <a:schemeClr val="accent1">
                  <a:lumMod val="60000"/>
                  <a:lumOff val="40000"/>
                </a:schemeClr>
              </a:solidFill>
            </a:endParaRPr>
          </a:p>
        </p:txBody>
      </p:sp>
      <p:sp>
        <p:nvSpPr>
          <p:cNvPr id="2" name="Content Placeholder 1"/>
          <p:cNvSpPr>
            <a:spLocks noGrp="1"/>
          </p:cNvSpPr>
          <p:nvPr>
            <p:ph idx="1"/>
          </p:nvPr>
        </p:nvSpPr>
        <p:spPr>
          <a:xfrm>
            <a:off x="457200" y="1645920"/>
            <a:ext cx="8229600" cy="4572000"/>
          </a:xfrm>
        </p:spPr>
        <p:txBody>
          <a:bodyPr>
            <a:normAutofit fontScale="25000" lnSpcReduction="20000"/>
          </a:bodyPr>
          <a:lstStyle/>
          <a:p>
            <a:pPr>
              <a:lnSpc>
                <a:spcPct val="120000"/>
              </a:lnSpc>
              <a:spcBef>
                <a:spcPts val="670"/>
              </a:spcBef>
              <a:buClr>
                <a:schemeClr val="accent1">
                  <a:lumMod val="60000"/>
                  <a:lumOff val="40000"/>
                </a:schemeClr>
              </a:buClr>
              <a:buFont typeface="Wingdings" pitchFamily="2" charset="2"/>
              <a:buChar char="Ø"/>
            </a:pPr>
            <a:r>
              <a:rPr lang="en-US" sz="8800" b="1" dirty="0" smtClean="0">
                <a:latin typeface="Georgia" pitchFamily="18" charset="0"/>
              </a:rPr>
              <a:t>Martyn J. Miller, Ph.D.</a:t>
            </a:r>
          </a:p>
          <a:p>
            <a:pPr lvl="1" indent="-274320">
              <a:lnSpc>
                <a:spcPct val="120000"/>
              </a:lnSpc>
              <a:spcBef>
                <a:spcPts val="670"/>
              </a:spcBef>
              <a:buClr>
                <a:schemeClr val="accent1">
                  <a:lumMod val="60000"/>
                  <a:lumOff val="40000"/>
                </a:schemeClr>
              </a:buClr>
              <a:buFont typeface="Arial" pitchFamily="34" charset="0"/>
              <a:buChar char="•"/>
            </a:pPr>
            <a:r>
              <a:rPr lang="en-US" sz="6800" dirty="0" smtClean="0">
                <a:latin typeface="Georgia" pitchFamily="18" charset="0"/>
              </a:rPr>
              <a:t>Senior Director</a:t>
            </a:r>
          </a:p>
          <a:p>
            <a:pPr lvl="1" indent="-274320">
              <a:lnSpc>
                <a:spcPct val="120000"/>
              </a:lnSpc>
              <a:spcBef>
                <a:spcPts val="670"/>
              </a:spcBef>
              <a:buClr>
                <a:schemeClr val="accent1">
                  <a:lumMod val="60000"/>
                  <a:lumOff val="40000"/>
                </a:schemeClr>
              </a:buClr>
              <a:buFont typeface="Arial" pitchFamily="34" charset="0"/>
              <a:buChar char="•"/>
            </a:pPr>
            <a:r>
              <a:rPr lang="en-US" sz="6800" u="sng" dirty="0" smtClean="0">
                <a:solidFill>
                  <a:schemeClr val="accent1">
                    <a:lumMod val="60000"/>
                    <a:lumOff val="40000"/>
                  </a:schemeClr>
                </a:solidFill>
                <a:latin typeface="Georgia" pitchFamily="18" charset="0"/>
              </a:rPr>
              <a:t>mjmiller@temple.edu </a:t>
            </a:r>
          </a:p>
          <a:p>
            <a:pPr lvl="1" indent="-274320">
              <a:lnSpc>
                <a:spcPct val="120000"/>
              </a:lnSpc>
              <a:spcBef>
                <a:spcPts val="670"/>
              </a:spcBef>
              <a:buClr>
                <a:schemeClr val="accent1">
                  <a:lumMod val="60000"/>
                  <a:lumOff val="40000"/>
                </a:schemeClr>
              </a:buClr>
              <a:buFont typeface="Arial" pitchFamily="34" charset="0"/>
              <a:buChar char="•"/>
            </a:pPr>
            <a:r>
              <a:rPr lang="en-US" sz="6800" dirty="0" smtClean="0">
                <a:latin typeface="Georgia" pitchFamily="18" charset="0"/>
              </a:rPr>
              <a:t>215-204-7708</a:t>
            </a:r>
            <a:endParaRPr lang="en-US" sz="6800" dirty="0" smtClean="0">
              <a:solidFill>
                <a:schemeClr val="accent1">
                  <a:lumMod val="60000"/>
                  <a:lumOff val="40000"/>
                </a:schemeClr>
              </a:solidFill>
              <a:latin typeface="Georgia" pitchFamily="18" charset="0"/>
            </a:endParaRPr>
          </a:p>
          <a:p>
            <a:pPr>
              <a:lnSpc>
                <a:spcPct val="120000"/>
              </a:lnSpc>
              <a:spcBef>
                <a:spcPts val="670"/>
              </a:spcBef>
              <a:buClr>
                <a:schemeClr val="accent1">
                  <a:lumMod val="60000"/>
                  <a:lumOff val="40000"/>
                </a:schemeClr>
              </a:buClr>
              <a:buFont typeface="Wingdings" pitchFamily="2" charset="2"/>
              <a:buChar char="Ø"/>
            </a:pPr>
            <a:r>
              <a:rPr lang="en-US" sz="8800" b="1" dirty="0" smtClean="0">
                <a:latin typeface="Georgia" pitchFamily="18" charset="0"/>
              </a:rPr>
              <a:t>Joan McGinley</a:t>
            </a:r>
          </a:p>
          <a:p>
            <a:pPr lvl="1" indent="-274320">
              <a:lnSpc>
                <a:spcPct val="120000"/>
              </a:lnSpc>
              <a:spcBef>
                <a:spcPts val="670"/>
              </a:spcBef>
              <a:buClr>
                <a:schemeClr val="accent1">
                  <a:lumMod val="60000"/>
                  <a:lumOff val="40000"/>
                </a:schemeClr>
              </a:buClr>
              <a:buFont typeface="Arial" pitchFamily="34" charset="0"/>
              <a:buChar char="•"/>
            </a:pPr>
            <a:r>
              <a:rPr lang="en-US" sz="6800" dirty="0" smtClean="0">
                <a:latin typeface="Georgia" pitchFamily="18" charset="0"/>
              </a:rPr>
              <a:t>Assistant Director</a:t>
            </a:r>
          </a:p>
          <a:p>
            <a:pPr lvl="1" indent="-274320">
              <a:lnSpc>
                <a:spcPct val="120000"/>
              </a:lnSpc>
              <a:spcBef>
                <a:spcPts val="670"/>
              </a:spcBef>
              <a:buClr>
                <a:schemeClr val="accent1">
                  <a:lumMod val="60000"/>
                  <a:lumOff val="40000"/>
                </a:schemeClr>
              </a:buClr>
              <a:buFont typeface="Arial" pitchFamily="34" charset="0"/>
              <a:buChar char="•"/>
            </a:pPr>
            <a:r>
              <a:rPr lang="en-US" sz="6800" u="sng" dirty="0" smtClean="0">
                <a:solidFill>
                  <a:schemeClr val="accent1">
                    <a:lumMod val="60000"/>
                    <a:lumOff val="40000"/>
                  </a:schemeClr>
                </a:solidFill>
                <a:latin typeface="Georgia" pitchFamily="18" charset="0"/>
              </a:rPr>
              <a:t>joanw@temple.edu</a:t>
            </a:r>
          </a:p>
          <a:p>
            <a:pPr lvl="1" indent="-274320">
              <a:lnSpc>
                <a:spcPct val="120000"/>
              </a:lnSpc>
              <a:spcBef>
                <a:spcPts val="670"/>
              </a:spcBef>
              <a:buClr>
                <a:schemeClr val="accent1">
                  <a:lumMod val="60000"/>
                  <a:lumOff val="40000"/>
                </a:schemeClr>
              </a:buClr>
              <a:buFont typeface="Arial" pitchFamily="34" charset="0"/>
              <a:buChar char="•"/>
            </a:pPr>
            <a:r>
              <a:rPr lang="en-US" sz="6800" dirty="0" smtClean="0">
                <a:latin typeface="Georgia" pitchFamily="18" charset="0"/>
              </a:rPr>
              <a:t>215-204-7708</a:t>
            </a:r>
            <a:endParaRPr lang="en-US" sz="6800" b="1" u="sng" dirty="0" smtClean="0">
              <a:solidFill>
                <a:schemeClr val="accent1">
                  <a:lumMod val="60000"/>
                  <a:lumOff val="40000"/>
                </a:schemeClr>
              </a:solidFill>
              <a:latin typeface="Georgia" pitchFamily="18" charset="0"/>
            </a:endParaRPr>
          </a:p>
          <a:p>
            <a:pPr>
              <a:lnSpc>
                <a:spcPct val="120000"/>
              </a:lnSpc>
              <a:spcBef>
                <a:spcPts val="670"/>
              </a:spcBef>
              <a:buClr>
                <a:schemeClr val="accent1">
                  <a:lumMod val="60000"/>
                  <a:lumOff val="40000"/>
                </a:schemeClr>
              </a:buClr>
              <a:buFont typeface="Wingdings" pitchFamily="2" charset="2"/>
              <a:buChar char="Ø"/>
            </a:pPr>
            <a:r>
              <a:rPr lang="en-US" sz="8800" b="1" dirty="0" smtClean="0">
                <a:latin typeface="Georgia" pitchFamily="18" charset="0"/>
              </a:rPr>
              <a:t>Sharon </a:t>
            </a:r>
            <a:r>
              <a:rPr lang="en-US" sz="8800" b="1" dirty="0" err="1" smtClean="0">
                <a:latin typeface="Georgia" pitchFamily="18" charset="0"/>
              </a:rPr>
              <a:t>Loughran</a:t>
            </a:r>
            <a:endParaRPr lang="en-US" sz="8800" b="1" dirty="0" smtClean="0">
              <a:latin typeface="Georgia" pitchFamily="18" charset="0"/>
            </a:endParaRPr>
          </a:p>
          <a:p>
            <a:pPr lvl="1" indent="-274320">
              <a:lnSpc>
                <a:spcPct val="120000"/>
              </a:lnSpc>
              <a:spcBef>
                <a:spcPts val="670"/>
              </a:spcBef>
              <a:buClr>
                <a:schemeClr val="accent1">
                  <a:lumMod val="60000"/>
                  <a:lumOff val="40000"/>
                </a:schemeClr>
              </a:buClr>
              <a:buFont typeface="Arial" pitchFamily="34" charset="0"/>
              <a:buChar char="•"/>
            </a:pPr>
            <a:r>
              <a:rPr lang="en-US" sz="6800" dirty="0" smtClean="0">
                <a:latin typeface="Georgia" pitchFamily="18" charset="0"/>
              </a:rPr>
              <a:t>Immigration Services Specialist</a:t>
            </a:r>
          </a:p>
          <a:p>
            <a:pPr lvl="1" indent="-274320">
              <a:lnSpc>
                <a:spcPct val="120000"/>
              </a:lnSpc>
              <a:spcBef>
                <a:spcPts val="670"/>
              </a:spcBef>
              <a:buClr>
                <a:schemeClr val="accent1">
                  <a:lumMod val="60000"/>
                  <a:lumOff val="40000"/>
                </a:schemeClr>
              </a:buClr>
              <a:buFont typeface="Arial" pitchFamily="34" charset="0"/>
              <a:buChar char="•"/>
            </a:pPr>
            <a:r>
              <a:rPr lang="en-US" sz="6800" u="sng" dirty="0" smtClean="0">
                <a:solidFill>
                  <a:schemeClr val="accent1">
                    <a:lumMod val="60000"/>
                    <a:lumOff val="40000"/>
                  </a:schemeClr>
                </a:solidFill>
                <a:latin typeface="Georgia" pitchFamily="18" charset="0"/>
              </a:rPr>
              <a:t>sharonl@temple.edu</a:t>
            </a:r>
          </a:p>
          <a:p>
            <a:pPr lvl="1" indent="-274320">
              <a:lnSpc>
                <a:spcPct val="120000"/>
              </a:lnSpc>
              <a:spcBef>
                <a:spcPts val="670"/>
              </a:spcBef>
              <a:buClr>
                <a:schemeClr val="accent1">
                  <a:lumMod val="60000"/>
                  <a:lumOff val="40000"/>
                </a:schemeClr>
              </a:buClr>
              <a:buFont typeface="Arial" pitchFamily="34" charset="0"/>
              <a:buChar char="•"/>
            </a:pPr>
            <a:r>
              <a:rPr lang="en-US" sz="6800" dirty="0" smtClean="0">
                <a:latin typeface="Georgia" pitchFamily="18" charset="0"/>
              </a:rPr>
              <a:t>215-204-7708</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7"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3</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fontScale="90000"/>
          </a:bodyPr>
          <a:lstStyle/>
          <a:p>
            <a:r>
              <a:rPr lang="en-US" sz="4700" dirty="0" smtClean="0">
                <a:solidFill>
                  <a:schemeClr val="accent1">
                    <a:lumMod val="60000"/>
                    <a:lumOff val="40000"/>
                  </a:schemeClr>
                </a:solidFill>
                <a:latin typeface="Georgia" pitchFamily="18" charset="0"/>
              </a:rPr>
              <a:t>Documents Required of a</a:t>
            </a:r>
            <a:br>
              <a:rPr lang="en-US" sz="4700" dirty="0" smtClean="0">
                <a:solidFill>
                  <a:schemeClr val="accent1">
                    <a:lumMod val="60000"/>
                    <a:lumOff val="40000"/>
                  </a:schemeClr>
                </a:solidFill>
                <a:latin typeface="Georgia" pitchFamily="18" charset="0"/>
              </a:rPr>
            </a:br>
            <a:r>
              <a:rPr lang="en-US" sz="4700" dirty="0" smtClean="0">
                <a:solidFill>
                  <a:schemeClr val="accent1">
                    <a:lumMod val="60000"/>
                    <a:lumOff val="40000"/>
                  </a:schemeClr>
                </a:solidFill>
                <a:latin typeface="Georgia" pitchFamily="18" charset="0"/>
              </a:rPr>
              <a:t>J-1 Applicant </a:t>
            </a:r>
            <a:r>
              <a:rPr lang="en-US" sz="2000" dirty="0" smtClean="0">
                <a:solidFill>
                  <a:schemeClr val="accent1">
                    <a:lumMod val="60000"/>
                    <a:lumOff val="40000"/>
                  </a:schemeClr>
                </a:solidFill>
                <a:latin typeface="Georgia" pitchFamily="18" charset="0"/>
              </a:rPr>
              <a:t>(cont’d)</a:t>
            </a:r>
            <a:endParaRPr lang="en-US" sz="2000" dirty="0">
              <a:solidFill>
                <a:schemeClr val="accent1">
                  <a:lumMod val="60000"/>
                  <a:lumOff val="40000"/>
                </a:schemeClr>
              </a:solidFill>
            </a:endParaRPr>
          </a:p>
        </p:txBody>
      </p:sp>
      <p:sp>
        <p:nvSpPr>
          <p:cNvPr id="2" name="Content Placeholder 1"/>
          <p:cNvSpPr>
            <a:spLocks noGrp="1"/>
          </p:cNvSpPr>
          <p:nvPr>
            <p:ph idx="1"/>
          </p:nvPr>
        </p:nvSpPr>
        <p:spPr>
          <a:xfrm>
            <a:off x="457200" y="1645920"/>
            <a:ext cx="8382000" cy="4572000"/>
          </a:xfrm>
        </p:spPr>
        <p:txBody>
          <a:bodyPr>
            <a:normAutofit/>
          </a:bodyPr>
          <a:lstStyle/>
          <a:p>
            <a:pPr>
              <a:buClr>
                <a:schemeClr val="accent1">
                  <a:lumMod val="60000"/>
                  <a:lumOff val="40000"/>
                </a:schemeClr>
              </a:buClr>
              <a:buFont typeface="Wingdings" pitchFamily="2" charset="2"/>
              <a:buChar char="Ø"/>
            </a:pPr>
            <a:r>
              <a:rPr lang="en-US" sz="2400" dirty="0" smtClean="0">
                <a:latin typeface="Georgia" pitchFamily="18" charset="0"/>
              </a:rPr>
              <a:t>Documentation of sufficient funding</a:t>
            </a:r>
          </a:p>
          <a:p>
            <a:pPr>
              <a:buClr>
                <a:schemeClr val="accent1">
                  <a:lumMod val="60000"/>
                  <a:lumOff val="40000"/>
                </a:schemeClr>
              </a:buClr>
              <a:buFont typeface="Wingdings" pitchFamily="2" charset="2"/>
              <a:buChar char="Ø"/>
            </a:pPr>
            <a:r>
              <a:rPr lang="en-US" sz="2400" dirty="0" smtClean="0">
                <a:latin typeface="Georgia" pitchFamily="18" charset="0"/>
              </a:rPr>
              <a:t>Copy of all diplomas earned by J-1 applicant</a:t>
            </a:r>
          </a:p>
          <a:p>
            <a:pPr>
              <a:buClr>
                <a:schemeClr val="accent1">
                  <a:lumMod val="60000"/>
                  <a:lumOff val="40000"/>
                </a:schemeClr>
              </a:buClr>
              <a:buFont typeface="Wingdings" pitchFamily="2" charset="2"/>
              <a:buChar char="Ø"/>
            </a:pPr>
            <a:r>
              <a:rPr lang="en-US" sz="2400" dirty="0" smtClean="0">
                <a:latin typeface="Georgia" pitchFamily="18" charset="0"/>
              </a:rPr>
              <a:t>Copies of any immigration documents for a J-1 already in the United States</a:t>
            </a:r>
          </a:p>
          <a:p>
            <a:pPr>
              <a:buClr>
                <a:schemeClr val="accent1">
                  <a:lumMod val="60000"/>
                  <a:lumOff val="40000"/>
                </a:schemeClr>
              </a:buClr>
              <a:buFont typeface="Wingdings" pitchFamily="2" charset="2"/>
              <a:buChar char="Ø"/>
            </a:pPr>
            <a:r>
              <a:rPr lang="en-US" sz="2400" dirty="0" smtClean="0">
                <a:latin typeface="Georgia" pitchFamily="18" charset="0"/>
              </a:rPr>
              <a:t>Documentation of sufficient insurance coverage for the J-1 and any accompanying J-2 dependents for the entire length of stay in the United States</a:t>
            </a:r>
          </a:p>
          <a:p>
            <a:pPr lvl="1">
              <a:buClr>
                <a:schemeClr val="accent1">
                  <a:lumMod val="60000"/>
                  <a:lumOff val="40000"/>
                </a:schemeClr>
              </a:buClr>
              <a:buFont typeface="Arial" pitchFamily="34" charset="0"/>
              <a:buChar char="•"/>
            </a:pPr>
            <a:r>
              <a:rPr lang="en-US" sz="2000" dirty="0" smtClean="0">
                <a:latin typeface="Georgia" pitchFamily="18" charset="0"/>
              </a:rPr>
              <a:t>Insurance companies that meet U.S. State Department criteria are identified at </a:t>
            </a:r>
            <a:r>
              <a:rPr lang="en-US" sz="2000" dirty="0" smtClean="0">
                <a:solidFill>
                  <a:schemeClr val="accent1">
                    <a:lumMod val="60000"/>
                    <a:lumOff val="40000"/>
                  </a:schemeClr>
                </a:solidFill>
                <a:latin typeface="Georgia" pitchFamily="18" charset="0"/>
              </a:rPr>
              <a:t>www.temple.edu/isss/Insurancecompanies.htm </a:t>
            </a:r>
            <a:endParaRPr lang="en-US" sz="2000" dirty="0" smtClean="0">
              <a:latin typeface="Georgia" pitchFamily="18" charset="0"/>
            </a:endParaRPr>
          </a:p>
          <a:p>
            <a:pPr>
              <a:buClr>
                <a:schemeClr val="accent1">
                  <a:lumMod val="60000"/>
                  <a:lumOff val="40000"/>
                </a:schemeClr>
              </a:buClr>
              <a:buFont typeface="Wingdings" pitchFamily="2" charset="2"/>
              <a:buChar char="Ø"/>
            </a:pPr>
            <a:r>
              <a:rPr lang="en-US" sz="2400" dirty="0" smtClean="0">
                <a:latin typeface="Georgia" pitchFamily="18" charset="0"/>
              </a:rPr>
              <a:t>For extension, proof that the J-1 has extended health insurance through the requested extension period</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30</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dirty="0" smtClean="0">
                <a:solidFill>
                  <a:schemeClr val="accent1">
                    <a:lumMod val="60000"/>
                    <a:lumOff val="40000"/>
                  </a:schemeClr>
                </a:solidFill>
                <a:latin typeface="Georgia" pitchFamily="18" charset="0"/>
              </a:rPr>
              <a:t>Obtaining an </a:t>
            </a:r>
            <a:r>
              <a:rPr lang="en-US" dirty="0" err="1" smtClean="0">
                <a:solidFill>
                  <a:schemeClr val="accent1">
                    <a:lumMod val="60000"/>
                    <a:lumOff val="40000"/>
                  </a:schemeClr>
                </a:solidFill>
                <a:latin typeface="Georgia" pitchFamily="18" charset="0"/>
              </a:rPr>
              <a:t>OWLcard</a:t>
            </a:r>
            <a:r>
              <a:rPr lang="en-US" dirty="0" smtClean="0">
                <a:solidFill>
                  <a:schemeClr val="accent1">
                    <a:lumMod val="60000"/>
                    <a:lumOff val="40000"/>
                  </a:schemeClr>
                </a:solidFill>
                <a:latin typeface="Georgia" pitchFamily="18" charset="0"/>
              </a:rPr>
              <a:t> for Those Paid With Outside Funds</a:t>
            </a:r>
            <a:endParaRPr lang="en-US"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a:xfrm>
            <a:off x="457200" y="1645920"/>
            <a:ext cx="8229600" cy="4572000"/>
          </a:xfrm>
        </p:spPr>
        <p:txBody>
          <a:bodyPr>
            <a:normAutofit fontScale="92500" lnSpcReduction="10000"/>
          </a:bodyPr>
          <a:lstStyle/>
          <a:p>
            <a:pPr>
              <a:buClr>
                <a:schemeClr val="accent1">
                  <a:lumMod val="60000"/>
                  <a:lumOff val="40000"/>
                </a:schemeClr>
              </a:buClr>
              <a:buFont typeface="Wingdings" pitchFamily="2" charset="2"/>
              <a:buChar char="Ø"/>
            </a:pPr>
            <a:r>
              <a:rPr lang="en-US" sz="2300" dirty="0">
                <a:latin typeface="Georgia" pitchFamily="18" charset="0"/>
              </a:rPr>
              <a:t>Individuals who are paid by outside funding sources are not employees of the University, are not put into the payroll system, and are not issued an </a:t>
            </a:r>
            <a:r>
              <a:rPr lang="en-US" sz="2300" dirty="0" err="1">
                <a:latin typeface="Georgia" pitchFamily="18" charset="0"/>
              </a:rPr>
              <a:t>OWLcard</a:t>
            </a:r>
            <a:r>
              <a:rPr lang="en-US" sz="2300" dirty="0">
                <a:latin typeface="Georgia" pitchFamily="18" charset="0"/>
              </a:rPr>
              <a:t>.</a:t>
            </a:r>
          </a:p>
          <a:p>
            <a:pPr>
              <a:buClr>
                <a:schemeClr val="accent1">
                  <a:lumMod val="60000"/>
                  <a:lumOff val="40000"/>
                </a:schemeClr>
              </a:buClr>
              <a:buFont typeface="Wingdings" pitchFamily="2" charset="2"/>
              <a:buChar char="Ø"/>
            </a:pPr>
            <a:r>
              <a:rPr lang="en-US" sz="2300" dirty="0">
                <a:latin typeface="Georgia" pitchFamily="18" charset="0"/>
              </a:rPr>
              <a:t>These non-employees can obtain “Guest Access” when an employee sponsors a request by:</a:t>
            </a:r>
          </a:p>
          <a:p>
            <a:pPr lvl="1">
              <a:buClr>
                <a:schemeClr val="accent1">
                  <a:lumMod val="60000"/>
                  <a:lumOff val="40000"/>
                </a:schemeClr>
              </a:buClr>
              <a:buFont typeface="Arial" pitchFamily="34" charset="0"/>
              <a:buChar char="•"/>
            </a:pPr>
            <a:r>
              <a:rPr lang="en-US" sz="2000" dirty="0">
                <a:latin typeface="Georgia" pitchFamily="18" charset="0"/>
              </a:rPr>
              <a:t>Logging in to </a:t>
            </a:r>
            <a:r>
              <a:rPr lang="en-US" sz="2000" dirty="0" err="1">
                <a:latin typeface="Georgia" pitchFamily="18" charset="0"/>
              </a:rPr>
              <a:t>TUportal</a:t>
            </a:r>
            <a:r>
              <a:rPr lang="en-US" sz="2000" dirty="0">
                <a:latin typeface="Georgia" pitchFamily="18" charset="0"/>
              </a:rPr>
              <a:t>.</a:t>
            </a:r>
          </a:p>
          <a:p>
            <a:pPr lvl="1">
              <a:buClr>
                <a:schemeClr val="accent1">
                  <a:lumMod val="60000"/>
                  <a:lumOff val="40000"/>
                </a:schemeClr>
              </a:buClr>
              <a:buFont typeface="Arial" pitchFamily="34" charset="0"/>
              <a:buChar char="•"/>
            </a:pPr>
            <a:r>
              <a:rPr lang="en-US" sz="2000" dirty="0">
                <a:latin typeface="Georgia" pitchFamily="18" charset="0"/>
              </a:rPr>
              <a:t>Clicking on “Guest Access Request System” under </a:t>
            </a:r>
            <a:r>
              <a:rPr lang="en-US" sz="2000" dirty="0" err="1">
                <a:latin typeface="Georgia" pitchFamily="18" charset="0"/>
              </a:rPr>
              <a:t>TUapplications</a:t>
            </a:r>
            <a:r>
              <a:rPr lang="en-US" sz="2000" dirty="0">
                <a:latin typeface="Georgia" pitchFamily="18" charset="0"/>
              </a:rPr>
              <a:t>.</a:t>
            </a:r>
          </a:p>
          <a:p>
            <a:pPr lvl="1">
              <a:buClr>
                <a:schemeClr val="accent1">
                  <a:lumMod val="60000"/>
                  <a:lumOff val="40000"/>
                </a:schemeClr>
              </a:buClr>
              <a:buFont typeface="Arial" pitchFamily="34" charset="0"/>
              <a:buChar char="•"/>
            </a:pPr>
            <a:r>
              <a:rPr lang="en-US" sz="2000" dirty="0">
                <a:latin typeface="Georgia" pitchFamily="18" charset="0"/>
              </a:rPr>
              <a:t>Completing the requisite information.</a:t>
            </a:r>
            <a:endParaRPr lang="en-US" sz="1800" dirty="0">
              <a:latin typeface="Georgia" pitchFamily="18" charset="0"/>
            </a:endParaRPr>
          </a:p>
          <a:p>
            <a:pPr>
              <a:buClr>
                <a:schemeClr val="accent1">
                  <a:lumMod val="60000"/>
                  <a:lumOff val="40000"/>
                </a:schemeClr>
              </a:buClr>
              <a:buFont typeface="Wingdings" pitchFamily="2" charset="2"/>
              <a:buChar char="Ø"/>
            </a:pPr>
            <a:r>
              <a:rPr lang="en-US" sz="2300" dirty="0">
                <a:latin typeface="Georgia" pitchFamily="18" charset="0"/>
              </a:rPr>
              <a:t>For additional information about guest access, visit </a:t>
            </a:r>
            <a:r>
              <a:rPr lang="en-US" sz="2300" dirty="0" smtClean="0">
                <a:solidFill>
                  <a:schemeClr val="accent1">
                    <a:lumMod val="60000"/>
                    <a:lumOff val="40000"/>
                  </a:schemeClr>
                </a:solidFill>
                <a:latin typeface="Georgia" pitchFamily="18" charset="0"/>
              </a:rPr>
              <a:t>www.temple.edu/cs/policies/guestaccesspolicy.pdf</a:t>
            </a:r>
            <a:r>
              <a:rPr lang="en-US" sz="2300" dirty="0">
                <a:latin typeface="Georgia" pitchFamily="18" charset="0"/>
              </a:rPr>
              <a:t>.</a:t>
            </a:r>
          </a:p>
          <a:p>
            <a:pPr>
              <a:buClr>
                <a:schemeClr val="accent1">
                  <a:lumMod val="60000"/>
                  <a:lumOff val="40000"/>
                </a:schemeClr>
              </a:buClr>
              <a:buFont typeface="Wingdings" pitchFamily="2" charset="2"/>
              <a:buChar char="Ø"/>
            </a:pPr>
            <a:r>
              <a:rPr lang="en-US" sz="2300" dirty="0">
                <a:latin typeface="Georgia" pitchFamily="18" charset="0"/>
              </a:rPr>
              <a:t>Non-employees who are granted guest access will be assigned a </a:t>
            </a:r>
            <a:r>
              <a:rPr lang="en-US" sz="2300" dirty="0" err="1">
                <a:latin typeface="Georgia" pitchFamily="18" charset="0"/>
              </a:rPr>
              <a:t>TUid</a:t>
            </a:r>
            <a:r>
              <a:rPr lang="en-US" sz="2300" dirty="0">
                <a:latin typeface="Georgia" pitchFamily="18" charset="0"/>
              </a:rPr>
              <a:t> number, which must be reported by the business manager to Nina Marie </a:t>
            </a:r>
            <a:r>
              <a:rPr lang="en-US" sz="2300" dirty="0" err="1">
                <a:latin typeface="Georgia" pitchFamily="18" charset="0"/>
              </a:rPr>
              <a:t>Campellone</a:t>
            </a:r>
            <a:r>
              <a:rPr lang="en-US" sz="2300" dirty="0">
                <a:latin typeface="Georgia" pitchFamily="18" charset="0"/>
              </a:rPr>
              <a:t>, Project Manager, Postdoctoral Fellows Office, and ISSS, if the individual is a foreign national.</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31</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a:bodyPr>
          <a:lstStyle/>
          <a:p>
            <a:r>
              <a:rPr lang="en-US" dirty="0" smtClean="0">
                <a:solidFill>
                  <a:schemeClr val="accent1">
                    <a:lumMod val="60000"/>
                    <a:lumOff val="40000"/>
                  </a:schemeClr>
                </a:solidFill>
                <a:latin typeface="Georgia" pitchFamily="18" charset="0"/>
              </a:rPr>
              <a:t>Web Resources</a:t>
            </a:r>
            <a:endParaRPr lang="en-US" dirty="0">
              <a:solidFill>
                <a:schemeClr val="accent1">
                  <a:lumMod val="60000"/>
                  <a:lumOff val="40000"/>
                </a:schemeClr>
              </a:solidFill>
            </a:endParaRPr>
          </a:p>
        </p:txBody>
      </p:sp>
      <p:sp>
        <p:nvSpPr>
          <p:cNvPr id="2" name="Content Placeholder 1"/>
          <p:cNvSpPr>
            <a:spLocks noGrp="1"/>
          </p:cNvSpPr>
          <p:nvPr>
            <p:ph idx="1"/>
          </p:nvPr>
        </p:nvSpPr>
        <p:spPr>
          <a:xfrm>
            <a:off x="457200" y="1554480"/>
            <a:ext cx="8229600" cy="4572000"/>
          </a:xfrm>
        </p:spPr>
        <p:txBody>
          <a:bodyPr>
            <a:normAutofit/>
          </a:bodyPr>
          <a:lstStyle/>
          <a:p>
            <a:pPr>
              <a:buClr>
                <a:schemeClr val="accent1">
                  <a:lumMod val="60000"/>
                  <a:lumOff val="40000"/>
                </a:schemeClr>
              </a:buClr>
              <a:buFont typeface="Wingdings" pitchFamily="2" charset="2"/>
              <a:buChar char="Ø"/>
            </a:pPr>
            <a:r>
              <a:rPr lang="en-US" sz="2800" dirty="0" smtClean="0">
                <a:latin typeface="Georgia" pitchFamily="18" charset="0"/>
              </a:rPr>
              <a:t>Postdoctoral Fellows Office</a:t>
            </a:r>
          </a:p>
          <a:p>
            <a:pPr lvl="1">
              <a:buClr>
                <a:schemeClr val="accent1">
                  <a:lumMod val="60000"/>
                  <a:lumOff val="40000"/>
                </a:schemeClr>
              </a:buClr>
              <a:buFont typeface="Arial" pitchFamily="34" charset="0"/>
              <a:buChar char="•"/>
            </a:pPr>
            <a:r>
              <a:rPr lang="en-US" sz="2400" dirty="0" smtClean="0">
                <a:solidFill>
                  <a:schemeClr val="accent1">
                    <a:lumMod val="60000"/>
                    <a:lumOff val="40000"/>
                  </a:schemeClr>
                </a:solidFill>
                <a:latin typeface="Georgia" pitchFamily="18" charset="0"/>
              </a:rPr>
              <a:t>http://www.temple.edu/grad/pfo</a:t>
            </a:r>
          </a:p>
          <a:p>
            <a:pPr>
              <a:buClr>
                <a:schemeClr val="accent1">
                  <a:lumMod val="60000"/>
                  <a:lumOff val="40000"/>
                </a:schemeClr>
              </a:buClr>
              <a:buFont typeface="Wingdings" pitchFamily="2" charset="2"/>
              <a:buChar char="Ø"/>
            </a:pPr>
            <a:r>
              <a:rPr lang="en-US" sz="2800" dirty="0" smtClean="0">
                <a:latin typeface="Georgia" pitchFamily="18" charset="0"/>
              </a:rPr>
              <a:t>Office of International Student and Scholar Services</a:t>
            </a:r>
          </a:p>
          <a:p>
            <a:pPr lvl="1">
              <a:buClr>
                <a:schemeClr val="accent1">
                  <a:lumMod val="60000"/>
                  <a:lumOff val="40000"/>
                </a:schemeClr>
              </a:buClr>
              <a:buFont typeface="Arial" pitchFamily="34" charset="0"/>
              <a:buChar char="•"/>
            </a:pPr>
            <a:r>
              <a:rPr lang="en-US" sz="2400" dirty="0" smtClean="0">
                <a:solidFill>
                  <a:schemeClr val="accent1">
                    <a:lumMod val="60000"/>
                    <a:lumOff val="40000"/>
                  </a:schemeClr>
                </a:solidFill>
                <a:latin typeface="Georgia" pitchFamily="18" charset="0"/>
              </a:rPr>
              <a:t>http://www.temple.edu/isss</a:t>
            </a:r>
          </a:p>
          <a:p>
            <a:pPr>
              <a:buClr>
                <a:schemeClr val="accent1">
                  <a:lumMod val="60000"/>
                  <a:lumOff val="40000"/>
                </a:schemeClr>
              </a:buClr>
              <a:buFont typeface="Wingdings" pitchFamily="2" charset="2"/>
              <a:buChar char="Ø"/>
            </a:pPr>
            <a:endParaRPr lang="en-US" dirty="0" smtClean="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32</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lstStyle/>
          <a:p>
            <a:r>
              <a:rPr lang="en-US" dirty="0" smtClean="0">
                <a:solidFill>
                  <a:schemeClr val="accent1">
                    <a:lumMod val="60000"/>
                    <a:lumOff val="40000"/>
                  </a:schemeClr>
                </a:solidFill>
                <a:effectLst>
                  <a:outerShdw blurRad="38100" dist="38100" dir="2700000" algn="tl">
                    <a:srgbClr val="000000">
                      <a:alpha val="43137"/>
                    </a:srgbClr>
                  </a:outerShdw>
                </a:effectLst>
                <a:latin typeface="Georgia" pitchFamily="18" charset="0"/>
              </a:rPr>
              <a:t>Human Resources Participants</a:t>
            </a:r>
            <a:endParaRPr lang="en-US" dirty="0">
              <a:solidFill>
                <a:schemeClr val="accent1">
                  <a:lumMod val="60000"/>
                  <a:lumOff val="40000"/>
                </a:schemeClr>
              </a:solidFill>
              <a:effectLst>
                <a:outerShdw blurRad="38100" dist="38100" dir="2700000" algn="tl">
                  <a:srgbClr val="000000">
                    <a:alpha val="43137"/>
                  </a:srgbClr>
                </a:outerShdw>
              </a:effectLst>
            </a:endParaRPr>
          </a:p>
        </p:txBody>
      </p:sp>
      <p:sp>
        <p:nvSpPr>
          <p:cNvPr id="2" name="Content Placeholder 1"/>
          <p:cNvSpPr>
            <a:spLocks noGrp="1"/>
          </p:cNvSpPr>
          <p:nvPr>
            <p:ph idx="1"/>
          </p:nvPr>
        </p:nvSpPr>
        <p:spPr>
          <a:xfrm>
            <a:off x="457200" y="1554480"/>
            <a:ext cx="8229600" cy="4572000"/>
          </a:xfrm>
        </p:spPr>
        <p:txBody>
          <a:bodyPr>
            <a:normAutofit/>
          </a:bodyPr>
          <a:lstStyle/>
          <a:p>
            <a:pPr>
              <a:spcBef>
                <a:spcPts val="670"/>
              </a:spcBef>
              <a:buClr>
                <a:schemeClr val="accent1">
                  <a:lumMod val="60000"/>
                  <a:lumOff val="40000"/>
                </a:schemeClr>
              </a:buClr>
              <a:buFont typeface="Wingdings" pitchFamily="2" charset="2"/>
              <a:buChar char="Ø"/>
            </a:pPr>
            <a:r>
              <a:rPr lang="en-US" sz="2800" b="1" dirty="0" smtClean="0">
                <a:latin typeface="Georgia" pitchFamily="18" charset="0"/>
              </a:rPr>
              <a:t>Kathleen </a:t>
            </a:r>
            <a:r>
              <a:rPr lang="en-US" sz="2800" b="1" dirty="0" err="1" smtClean="0">
                <a:latin typeface="Georgia" pitchFamily="18" charset="0"/>
              </a:rPr>
              <a:t>Nogami</a:t>
            </a:r>
            <a:r>
              <a:rPr lang="en-US" sz="1400" b="1" dirty="0" smtClean="0">
                <a:latin typeface="Georgia" pitchFamily="18" charset="0"/>
              </a:rPr>
              <a:t>	</a:t>
            </a:r>
          </a:p>
          <a:p>
            <a:pPr lvl="1" indent="-274320">
              <a:spcBef>
                <a:spcPts val="670"/>
              </a:spcBef>
              <a:buClr>
                <a:schemeClr val="accent1">
                  <a:lumMod val="60000"/>
                  <a:lumOff val="40000"/>
                </a:schemeClr>
              </a:buClr>
              <a:buFont typeface="Arial" pitchFamily="34" charset="0"/>
              <a:buChar char="•"/>
            </a:pPr>
            <a:r>
              <a:rPr lang="en-US" sz="2000" dirty="0" smtClean="0">
                <a:latin typeface="Georgia" pitchFamily="18" charset="0"/>
              </a:rPr>
              <a:t>Director, Payroll Management</a:t>
            </a:r>
          </a:p>
          <a:p>
            <a:pPr lvl="1" indent="-274320">
              <a:spcBef>
                <a:spcPts val="670"/>
              </a:spcBef>
              <a:buClr>
                <a:schemeClr val="accent1">
                  <a:lumMod val="60000"/>
                  <a:lumOff val="40000"/>
                </a:schemeClr>
              </a:buClr>
              <a:buFont typeface="Arial" pitchFamily="34" charset="0"/>
              <a:buChar char="•"/>
            </a:pPr>
            <a:r>
              <a:rPr lang="en-US" sz="2000" u="sng" dirty="0" smtClean="0">
                <a:solidFill>
                  <a:schemeClr val="accent1">
                    <a:lumMod val="60000"/>
                    <a:lumOff val="40000"/>
                  </a:schemeClr>
                </a:solidFill>
                <a:latin typeface="Georgia" pitchFamily="18" charset="0"/>
              </a:rPr>
              <a:t>kathleen.nogami@temple.edu</a:t>
            </a:r>
            <a:endParaRPr lang="en-US" sz="1200" dirty="0" smtClean="0">
              <a:latin typeface="Georgia" pitchFamily="18" charset="0"/>
            </a:endParaRPr>
          </a:p>
          <a:p>
            <a:pPr lvl="1" indent="-274320">
              <a:spcBef>
                <a:spcPts val="670"/>
              </a:spcBef>
              <a:buClr>
                <a:schemeClr val="accent1">
                  <a:lumMod val="60000"/>
                  <a:lumOff val="40000"/>
                </a:schemeClr>
              </a:buClr>
              <a:buFont typeface="Arial" pitchFamily="34" charset="0"/>
              <a:buChar char="•"/>
            </a:pPr>
            <a:r>
              <a:rPr lang="en-US" sz="2000" dirty="0" smtClean="0">
                <a:latin typeface="Georgia" pitchFamily="18" charset="0"/>
              </a:rPr>
              <a:t>215-204-2231</a:t>
            </a:r>
            <a:endParaRPr lang="en-US" sz="1000" dirty="0" smtClean="0">
              <a:latin typeface="Georgia" pitchFamily="18" charset="0"/>
            </a:endParaRPr>
          </a:p>
          <a:p>
            <a:pPr>
              <a:spcBef>
                <a:spcPts val="670"/>
              </a:spcBef>
              <a:buClr>
                <a:schemeClr val="accent1">
                  <a:lumMod val="60000"/>
                  <a:lumOff val="40000"/>
                </a:schemeClr>
              </a:buClr>
              <a:buFont typeface="Wingdings" pitchFamily="2" charset="2"/>
              <a:buChar char="Ø"/>
            </a:pPr>
            <a:r>
              <a:rPr lang="en-US" sz="2800" b="1" dirty="0" smtClean="0">
                <a:latin typeface="Georgia" pitchFamily="18" charset="0"/>
              </a:rPr>
              <a:t>K. Michelle Rochester</a:t>
            </a:r>
          </a:p>
          <a:p>
            <a:pPr lvl="1" indent="-274320">
              <a:spcBef>
                <a:spcPts val="670"/>
              </a:spcBef>
              <a:buClr>
                <a:schemeClr val="accent1">
                  <a:lumMod val="60000"/>
                  <a:lumOff val="40000"/>
                </a:schemeClr>
              </a:buClr>
              <a:buFont typeface="Arial" pitchFamily="34" charset="0"/>
              <a:buChar char="•"/>
            </a:pPr>
            <a:r>
              <a:rPr lang="en-US" sz="2000" dirty="0" smtClean="0">
                <a:latin typeface="Georgia" pitchFamily="18" charset="0"/>
              </a:rPr>
              <a:t>Administrative Specialist, Payroll Management</a:t>
            </a:r>
          </a:p>
          <a:p>
            <a:pPr lvl="1" indent="-274320">
              <a:spcBef>
                <a:spcPts val="670"/>
              </a:spcBef>
              <a:buClr>
                <a:schemeClr val="accent1">
                  <a:lumMod val="60000"/>
                  <a:lumOff val="40000"/>
                </a:schemeClr>
              </a:buClr>
              <a:buFont typeface="Arial" pitchFamily="34" charset="0"/>
              <a:buChar char="•"/>
            </a:pPr>
            <a:r>
              <a:rPr lang="en-US" sz="2000" u="sng" dirty="0" smtClean="0">
                <a:solidFill>
                  <a:schemeClr val="accent1">
                    <a:lumMod val="60000"/>
                    <a:lumOff val="40000"/>
                  </a:schemeClr>
                </a:solidFill>
                <a:latin typeface="Georgia" pitchFamily="18" charset="0"/>
              </a:rPr>
              <a:t>kmichellerochester@temple.edu</a:t>
            </a:r>
          </a:p>
          <a:p>
            <a:pPr lvl="1" indent="-274320">
              <a:spcBef>
                <a:spcPts val="670"/>
              </a:spcBef>
              <a:buClr>
                <a:schemeClr val="accent1">
                  <a:lumMod val="60000"/>
                  <a:lumOff val="40000"/>
                </a:schemeClr>
              </a:buClr>
              <a:buFont typeface="Arial" pitchFamily="34" charset="0"/>
              <a:buChar char="•"/>
            </a:pPr>
            <a:r>
              <a:rPr lang="en-US" sz="2000" dirty="0" smtClean="0">
                <a:latin typeface="Georgia" pitchFamily="18" charset="0"/>
              </a:rPr>
              <a:t>215-204-2253</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7"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4</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sz="4000" dirty="0" smtClean="0">
                <a:solidFill>
                  <a:schemeClr val="accent1">
                    <a:lumMod val="60000"/>
                    <a:lumOff val="40000"/>
                  </a:schemeClr>
                </a:solidFill>
                <a:latin typeface="Georgia" pitchFamily="18" charset="0"/>
              </a:rPr>
              <a:t>Criteria for Appointment as Visiting Research Scholar (Graduate)</a:t>
            </a:r>
            <a:endParaRPr lang="en-US" sz="4000" dirty="0">
              <a:solidFill>
                <a:schemeClr val="accent1">
                  <a:lumMod val="60000"/>
                  <a:lumOff val="40000"/>
                </a:schemeClr>
              </a:solidFill>
            </a:endParaRPr>
          </a:p>
        </p:txBody>
      </p:sp>
      <p:sp>
        <p:nvSpPr>
          <p:cNvPr id="2" name="Content Placeholder 1"/>
          <p:cNvSpPr>
            <a:spLocks noGrp="1"/>
          </p:cNvSpPr>
          <p:nvPr>
            <p:ph idx="1"/>
          </p:nvPr>
        </p:nvSpPr>
        <p:spPr>
          <a:xfrm>
            <a:off x="457200" y="1645920"/>
            <a:ext cx="8077200" cy="4831080"/>
          </a:xfrm>
        </p:spPr>
        <p:txBody>
          <a:bodyPr>
            <a:normAutofit fontScale="55000" lnSpcReduction="20000"/>
          </a:bodyPr>
          <a:lstStyle/>
          <a:p>
            <a:pPr>
              <a:lnSpc>
                <a:spcPct val="120000"/>
              </a:lnSpc>
              <a:spcBef>
                <a:spcPts val="450"/>
              </a:spcBef>
              <a:buClr>
                <a:schemeClr val="accent1">
                  <a:lumMod val="60000"/>
                  <a:lumOff val="40000"/>
                </a:schemeClr>
              </a:buClr>
              <a:buFont typeface="Wingdings" pitchFamily="2" charset="2"/>
              <a:buChar char="Ø"/>
            </a:pPr>
            <a:r>
              <a:rPr lang="en-US" sz="3800" dirty="0" smtClean="0">
                <a:latin typeface="Georgia" pitchFamily="18" charset="0"/>
              </a:rPr>
              <a:t>Visiting Research Scholars (Graduate) is one of two classifications; the other is “Postgraduate.”</a:t>
            </a:r>
          </a:p>
          <a:p>
            <a:pPr>
              <a:lnSpc>
                <a:spcPct val="120000"/>
              </a:lnSpc>
              <a:spcBef>
                <a:spcPts val="450"/>
              </a:spcBef>
              <a:buClr>
                <a:schemeClr val="accent1">
                  <a:lumMod val="60000"/>
                  <a:lumOff val="40000"/>
                </a:schemeClr>
              </a:buClr>
              <a:buFont typeface="Wingdings" pitchFamily="2" charset="2"/>
              <a:buChar char="Ø"/>
            </a:pPr>
            <a:r>
              <a:rPr lang="en-US" sz="3800" dirty="0" smtClean="0">
                <a:latin typeface="Georgia" pitchFamily="18" charset="0"/>
              </a:rPr>
              <a:t>The Visiting Research Scholar (Graduate):</a:t>
            </a:r>
          </a:p>
          <a:p>
            <a:pPr lvl="1" indent="-274320">
              <a:lnSpc>
                <a:spcPct val="120000"/>
              </a:lnSpc>
              <a:spcBef>
                <a:spcPts val="450"/>
              </a:spcBef>
              <a:buClr>
                <a:schemeClr val="accent1">
                  <a:lumMod val="60000"/>
                  <a:lumOff val="40000"/>
                </a:schemeClr>
              </a:buClr>
              <a:buFont typeface="Arial" pitchFamily="34" charset="0"/>
              <a:buChar char="•"/>
            </a:pPr>
            <a:r>
              <a:rPr lang="en-US" sz="3200" dirty="0" smtClean="0">
                <a:latin typeface="Georgia" pitchFamily="18" charset="0"/>
              </a:rPr>
              <a:t>Holds a baccalaureate, master’s, or first-professional degree (or equivalent).</a:t>
            </a:r>
          </a:p>
          <a:p>
            <a:pPr lvl="1" indent="-274320">
              <a:lnSpc>
                <a:spcPct val="120000"/>
              </a:lnSpc>
              <a:spcBef>
                <a:spcPts val="450"/>
              </a:spcBef>
              <a:buClr>
                <a:schemeClr val="accent1">
                  <a:lumMod val="60000"/>
                  <a:lumOff val="40000"/>
                </a:schemeClr>
              </a:buClr>
              <a:buFont typeface="Arial" pitchFamily="34" charset="0"/>
              <a:buChar char="•"/>
            </a:pPr>
            <a:r>
              <a:rPr lang="en-US" sz="3200" dirty="0" smtClean="0">
                <a:latin typeface="Georgia" pitchFamily="18" charset="0"/>
              </a:rPr>
              <a:t>Is appointed for up to three years, with each appointment ranging from one month to one year.</a:t>
            </a:r>
          </a:p>
          <a:p>
            <a:pPr lvl="1" indent="-274320">
              <a:lnSpc>
                <a:spcPct val="120000"/>
              </a:lnSpc>
              <a:spcBef>
                <a:spcPts val="450"/>
              </a:spcBef>
              <a:buClr>
                <a:schemeClr val="accent1">
                  <a:lumMod val="60000"/>
                  <a:lumOff val="40000"/>
                </a:schemeClr>
              </a:buClr>
              <a:buFont typeface="Arial" pitchFamily="34" charset="0"/>
              <a:buChar char="•"/>
            </a:pPr>
            <a:r>
              <a:rPr lang="en-US" sz="3200" dirty="0" smtClean="0">
                <a:latin typeface="Georgia" pitchFamily="18" charset="0"/>
              </a:rPr>
              <a:t>Currently is enrolled in a post-baccalaureate program.</a:t>
            </a:r>
          </a:p>
          <a:p>
            <a:pPr lvl="1" indent="-274320">
              <a:lnSpc>
                <a:spcPct val="120000"/>
              </a:lnSpc>
              <a:spcBef>
                <a:spcPts val="450"/>
              </a:spcBef>
              <a:buClr>
                <a:schemeClr val="accent1">
                  <a:lumMod val="60000"/>
                  <a:lumOff val="40000"/>
                </a:schemeClr>
              </a:buClr>
              <a:buFont typeface="Arial" pitchFamily="34" charset="0"/>
              <a:buChar char="•"/>
            </a:pPr>
            <a:r>
              <a:rPr lang="en-US" sz="3200" dirty="0" smtClean="0">
                <a:latin typeface="Georgia" pitchFamily="18" charset="0"/>
              </a:rPr>
              <a:t>Recently completed (within the past 6 months) a post-baccalaureate program or is employed at another academic institution and participating in research of scholarly training under the direction of a faculty mentor.</a:t>
            </a:r>
          </a:p>
          <a:p>
            <a:pPr lvl="1" indent="-274320">
              <a:lnSpc>
                <a:spcPct val="120000"/>
              </a:lnSpc>
              <a:spcBef>
                <a:spcPts val="450"/>
              </a:spcBef>
              <a:buClr>
                <a:schemeClr val="accent1">
                  <a:lumMod val="60000"/>
                  <a:lumOff val="40000"/>
                </a:schemeClr>
              </a:buClr>
              <a:buFont typeface="Arial" pitchFamily="34" charset="0"/>
              <a:buChar char="•"/>
            </a:pPr>
            <a:r>
              <a:rPr lang="en-US" sz="3200" dirty="0" smtClean="0">
                <a:latin typeface="Georgia" pitchFamily="18" charset="0"/>
              </a:rPr>
              <a:t>Is expected to gain laboratory and research experience, learn to use state-of-the art techniques, and/or share unique expertise with the Temple community. </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5</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Autofit/>
          </a:bodyPr>
          <a:lstStyle/>
          <a:p>
            <a:r>
              <a:rPr lang="en-US" sz="4000" dirty="0" smtClean="0">
                <a:solidFill>
                  <a:schemeClr val="accent1">
                    <a:lumMod val="60000"/>
                    <a:lumOff val="40000"/>
                  </a:schemeClr>
                </a:solidFill>
                <a:latin typeface="Georgia" pitchFamily="18" charset="0"/>
              </a:rPr>
              <a:t>Criteria for Appointment as Visiting Research Scholar (Postgraduate)</a:t>
            </a:r>
            <a:endParaRPr lang="en-US" sz="4000" dirty="0">
              <a:solidFill>
                <a:schemeClr val="accent1">
                  <a:lumMod val="60000"/>
                  <a:lumOff val="40000"/>
                </a:schemeClr>
              </a:solidFill>
            </a:endParaRPr>
          </a:p>
        </p:txBody>
      </p:sp>
      <p:sp>
        <p:nvSpPr>
          <p:cNvPr id="2" name="Content Placeholder 1"/>
          <p:cNvSpPr>
            <a:spLocks noGrp="1"/>
          </p:cNvSpPr>
          <p:nvPr>
            <p:ph idx="1"/>
          </p:nvPr>
        </p:nvSpPr>
        <p:spPr>
          <a:xfrm>
            <a:off x="457200" y="1645920"/>
            <a:ext cx="8229600" cy="4724400"/>
          </a:xfrm>
        </p:spPr>
        <p:txBody>
          <a:bodyPr>
            <a:normAutofit fontScale="92500" lnSpcReduction="20000"/>
          </a:bodyPr>
          <a:lstStyle/>
          <a:p>
            <a:pPr>
              <a:lnSpc>
                <a:spcPct val="120000"/>
              </a:lnSpc>
              <a:spcBef>
                <a:spcPts val="450"/>
              </a:spcBef>
              <a:buClr>
                <a:schemeClr val="accent1">
                  <a:lumMod val="60000"/>
                  <a:lumOff val="40000"/>
                </a:schemeClr>
              </a:buClr>
              <a:buFont typeface="Wingdings" pitchFamily="2" charset="2"/>
              <a:buChar char="Ø"/>
            </a:pPr>
            <a:r>
              <a:rPr lang="en-US" sz="2600" dirty="0" smtClean="0">
                <a:latin typeface="Georgia" pitchFamily="18" charset="0"/>
              </a:rPr>
              <a:t>Visiting Research Scholars (Postgraduate) is one of two classifications; the other is “Graduate.”</a:t>
            </a:r>
          </a:p>
          <a:p>
            <a:pPr marL="448056" lvl="1" indent="-384048">
              <a:lnSpc>
                <a:spcPct val="120000"/>
              </a:lnSpc>
              <a:spcBef>
                <a:spcPts val="450"/>
              </a:spcBef>
              <a:buClr>
                <a:schemeClr val="accent1">
                  <a:lumMod val="60000"/>
                  <a:lumOff val="40000"/>
                </a:schemeClr>
              </a:buClr>
              <a:buFont typeface="Wingdings" pitchFamily="2" charset="2"/>
              <a:buChar char="Ø"/>
            </a:pPr>
            <a:r>
              <a:rPr lang="en-US" dirty="0" smtClean="0">
                <a:latin typeface="Georgia" pitchFamily="18" charset="0"/>
              </a:rPr>
              <a:t>The Visiting Research Scholar (Postgraduate):</a:t>
            </a:r>
          </a:p>
          <a:p>
            <a:pPr lvl="1" indent="-274320">
              <a:lnSpc>
                <a:spcPct val="120000"/>
              </a:lnSpc>
              <a:spcBef>
                <a:spcPts val="450"/>
              </a:spcBef>
              <a:buClr>
                <a:schemeClr val="accent1">
                  <a:lumMod val="60000"/>
                  <a:lumOff val="40000"/>
                </a:schemeClr>
              </a:buClr>
              <a:buFont typeface="Arial" pitchFamily="34" charset="0"/>
              <a:buChar char="•"/>
            </a:pPr>
            <a:r>
              <a:rPr lang="en-US" sz="2200" dirty="0" smtClean="0">
                <a:latin typeface="Georgia" pitchFamily="18" charset="0"/>
              </a:rPr>
              <a:t>Holds a terminal graduate degree (or equivalent) or is a recognized expert in her/his field.</a:t>
            </a:r>
          </a:p>
          <a:p>
            <a:pPr lvl="1" indent="-274320">
              <a:lnSpc>
                <a:spcPct val="120000"/>
              </a:lnSpc>
              <a:spcBef>
                <a:spcPts val="450"/>
              </a:spcBef>
              <a:buClr>
                <a:schemeClr val="accent1">
                  <a:lumMod val="60000"/>
                  <a:lumOff val="40000"/>
                </a:schemeClr>
              </a:buClr>
              <a:buFont typeface="Arial" pitchFamily="34" charset="0"/>
              <a:buChar char="•"/>
            </a:pPr>
            <a:r>
              <a:rPr lang="en-US" sz="2200" dirty="0" smtClean="0">
                <a:latin typeface="Georgia" pitchFamily="18" charset="0"/>
              </a:rPr>
              <a:t>Is appointed for one year or less.</a:t>
            </a:r>
          </a:p>
          <a:p>
            <a:pPr lvl="1" indent="-274320">
              <a:lnSpc>
                <a:spcPct val="120000"/>
              </a:lnSpc>
              <a:spcBef>
                <a:spcPts val="450"/>
              </a:spcBef>
              <a:buClr>
                <a:schemeClr val="accent1">
                  <a:lumMod val="60000"/>
                  <a:lumOff val="40000"/>
                </a:schemeClr>
              </a:buClr>
              <a:buFont typeface="Arial" pitchFamily="34" charset="0"/>
              <a:buChar char="•"/>
            </a:pPr>
            <a:r>
              <a:rPr lang="en-US" sz="2200" dirty="0" smtClean="0">
                <a:latin typeface="Georgia" pitchFamily="18" charset="0"/>
              </a:rPr>
              <a:t>Recently retired or currently is employed at, but on sabbatical from, another academic institution.</a:t>
            </a:r>
          </a:p>
          <a:p>
            <a:pPr lvl="1" indent="-274320">
              <a:lnSpc>
                <a:spcPct val="120000"/>
              </a:lnSpc>
              <a:spcBef>
                <a:spcPts val="450"/>
              </a:spcBef>
              <a:buClr>
                <a:schemeClr val="accent1">
                  <a:lumMod val="60000"/>
                  <a:lumOff val="40000"/>
                </a:schemeClr>
              </a:buClr>
              <a:buFont typeface="Arial" pitchFamily="34" charset="0"/>
              <a:buChar char="•"/>
            </a:pPr>
            <a:r>
              <a:rPr lang="en-US" sz="2200" dirty="0" smtClean="0">
                <a:latin typeface="Georgia" pitchFamily="18" charset="0"/>
              </a:rPr>
              <a:t>Is expected to gain laboratory and research experience, learn to use state-of-the art techniques, and/or share unique expertise with the Temple community. </a:t>
            </a:r>
          </a:p>
          <a:p>
            <a:pPr lvl="1" indent="-274320">
              <a:lnSpc>
                <a:spcPct val="120000"/>
              </a:lnSpc>
              <a:spcBef>
                <a:spcPts val="450"/>
              </a:spcBef>
              <a:buClr>
                <a:schemeClr val="accent1">
                  <a:lumMod val="60000"/>
                  <a:lumOff val="40000"/>
                </a:schemeClr>
              </a:buClr>
              <a:buFont typeface="Arial" pitchFamily="34" charset="0"/>
              <a:buChar char="•"/>
            </a:pPr>
            <a:r>
              <a:rPr lang="en-US" sz="2200" dirty="0" smtClean="0">
                <a:latin typeface="Georgia" pitchFamily="18" charset="0"/>
              </a:rPr>
              <a:t>Receives income from the home institution, but may be provided with a stipend by Temple University.</a:t>
            </a:r>
            <a:endParaRPr lang="en-US" sz="2200" dirty="0"/>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6</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a:bodyPr>
          <a:lstStyle/>
          <a:p>
            <a:r>
              <a:rPr lang="en-US" dirty="0" smtClean="0">
                <a:solidFill>
                  <a:schemeClr val="accent1">
                    <a:lumMod val="60000"/>
                    <a:lumOff val="40000"/>
                  </a:schemeClr>
                </a:solidFill>
                <a:latin typeface="Georgia" pitchFamily="18" charset="0"/>
              </a:rPr>
              <a:t>Length of Appointment</a:t>
            </a:r>
            <a:endParaRPr lang="en-US" dirty="0">
              <a:solidFill>
                <a:schemeClr val="accent1">
                  <a:lumMod val="60000"/>
                  <a:lumOff val="40000"/>
                </a:schemeClr>
              </a:solidFill>
            </a:endParaRPr>
          </a:p>
        </p:txBody>
      </p:sp>
      <p:sp>
        <p:nvSpPr>
          <p:cNvPr id="2" name="Content Placeholder 1"/>
          <p:cNvSpPr>
            <a:spLocks noGrp="1"/>
          </p:cNvSpPr>
          <p:nvPr>
            <p:ph idx="1"/>
          </p:nvPr>
        </p:nvSpPr>
        <p:spPr>
          <a:xfrm>
            <a:off x="457200" y="1554480"/>
            <a:ext cx="8229600" cy="4297680"/>
          </a:xfrm>
        </p:spPr>
        <p:txBody>
          <a:bodyPr>
            <a:normAutofit/>
          </a:bodyPr>
          <a:lstStyle/>
          <a:p>
            <a:pPr lvl="0">
              <a:buClr>
                <a:schemeClr val="accent1">
                  <a:lumMod val="60000"/>
                  <a:lumOff val="40000"/>
                </a:schemeClr>
              </a:buClr>
              <a:buFont typeface="Wingdings" pitchFamily="2" charset="2"/>
              <a:buChar char="Ø"/>
            </a:pPr>
            <a:r>
              <a:rPr lang="en-US" dirty="0" smtClean="0">
                <a:latin typeface="Georgia" pitchFamily="18" charset="0"/>
              </a:rPr>
              <a:t>Visiting Research Scholar (Graduate) is appointed for up to three years, with each appointment ranging from one month to one year.</a:t>
            </a:r>
          </a:p>
          <a:p>
            <a:pPr lvl="0">
              <a:buClr>
                <a:schemeClr val="accent1">
                  <a:lumMod val="60000"/>
                  <a:lumOff val="40000"/>
                </a:schemeClr>
              </a:buClr>
              <a:buFont typeface="Wingdings" pitchFamily="2" charset="2"/>
              <a:buChar char="Ø"/>
            </a:pPr>
            <a:r>
              <a:rPr lang="en-US" dirty="0" smtClean="0">
                <a:latin typeface="Georgia" pitchFamily="18" charset="0"/>
              </a:rPr>
              <a:t>Visiting Research Scholar (Postgraduate) is appointed for one year or less.</a:t>
            </a:r>
            <a:endParaRPr lang="en-US" dirty="0"/>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7</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a:bodyPr>
          <a:lstStyle/>
          <a:p>
            <a:r>
              <a:rPr lang="en-US" dirty="0" smtClean="0">
                <a:solidFill>
                  <a:schemeClr val="accent1">
                    <a:lumMod val="60000"/>
                    <a:lumOff val="40000"/>
                  </a:schemeClr>
                </a:solidFill>
                <a:latin typeface="Georgia" pitchFamily="18" charset="0"/>
              </a:rPr>
              <a:t>Reappointment Procedures</a:t>
            </a:r>
            <a:endParaRPr lang="en-US" dirty="0">
              <a:solidFill>
                <a:schemeClr val="accent1">
                  <a:lumMod val="60000"/>
                  <a:lumOff val="40000"/>
                </a:schemeClr>
              </a:solidFill>
              <a:latin typeface="Georgia" pitchFamily="18" charset="0"/>
            </a:endParaRPr>
          </a:p>
        </p:txBody>
      </p:sp>
      <p:sp>
        <p:nvSpPr>
          <p:cNvPr id="2" name="Content Placeholder 1"/>
          <p:cNvSpPr>
            <a:spLocks noGrp="1"/>
          </p:cNvSpPr>
          <p:nvPr>
            <p:ph idx="1"/>
          </p:nvPr>
        </p:nvSpPr>
        <p:spPr>
          <a:xfrm>
            <a:off x="457200" y="1554480"/>
            <a:ext cx="8229600" cy="4572000"/>
          </a:xfrm>
        </p:spPr>
        <p:txBody>
          <a:bodyPr>
            <a:normAutofit/>
          </a:bodyPr>
          <a:lstStyle/>
          <a:p>
            <a:pPr>
              <a:buClr>
                <a:schemeClr val="accent1">
                  <a:lumMod val="60000"/>
                  <a:lumOff val="40000"/>
                </a:schemeClr>
              </a:buClr>
              <a:buFont typeface="Wingdings" pitchFamily="2" charset="2"/>
              <a:buChar char="Ø"/>
            </a:pPr>
            <a:r>
              <a:rPr lang="en-US" dirty="0" smtClean="0">
                <a:latin typeface="Georgia" pitchFamily="18" charset="0"/>
              </a:rPr>
              <a:t>To avoid any delays, the Visiting Research Scholar is to be presented with a reappointment letter at least two months prior to the end date of the original appointment.</a:t>
            </a:r>
            <a:endParaRPr lang="en-US" dirty="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8</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67494"/>
            <a:ext cx="9144000" cy="1188720"/>
          </a:xfrm>
        </p:spPr>
        <p:txBody>
          <a:bodyPr>
            <a:normAutofit/>
          </a:bodyPr>
          <a:lstStyle/>
          <a:p>
            <a:r>
              <a:rPr lang="en-US" dirty="0" smtClean="0">
                <a:solidFill>
                  <a:schemeClr val="accent1">
                    <a:lumMod val="60000"/>
                    <a:lumOff val="40000"/>
                  </a:schemeClr>
                </a:solidFill>
                <a:latin typeface="Georgia" pitchFamily="18" charset="0"/>
              </a:rPr>
              <a:t>Termination of Employment</a:t>
            </a:r>
            <a:endParaRPr lang="en-US" dirty="0">
              <a:solidFill>
                <a:schemeClr val="accent1">
                  <a:lumMod val="60000"/>
                  <a:lumOff val="40000"/>
                </a:schemeClr>
              </a:solidFill>
            </a:endParaRPr>
          </a:p>
        </p:txBody>
      </p:sp>
      <p:sp>
        <p:nvSpPr>
          <p:cNvPr id="2" name="Content Placeholder 1"/>
          <p:cNvSpPr>
            <a:spLocks noGrp="1"/>
          </p:cNvSpPr>
          <p:nvPr>
            <p:ph idx="1"/>
          </p:nvPr>
        </p:nvSpPr>
        <p:spPr>
          <a:xfrm>
            <a:off x="457200" y="1554480"/>
            <a:ext cx="8001000" cy="4831080"/>
          </a:xfrm>
        </p:spPr>
        <p:txBody>
          <a:bodyPr>
            <a:normAutofit fontScale="62500" lnSpcReduction="20000"/>
          </a:bodyPr>
          <a:lstStyle/>
          <a:p>
            <a:pPr>
              <a:lnSpc>
                <a:spcPct val="120000"/>
              </a:lnSpc>
              <a:spcBef>
                <a:spcPts val="450"/>
              </a:spcBef>
              <a:buClr>
                <a:schemeClr val="accent1">
                  <a:lumMod val="60000"/>
                  <a:lumOff val="40000"/>
                </a:schemeClr>
              </a:buClr>
              <a:buFont typeface="Wingdings" pitchFamily="2" charset="2"/>
              <a:buChar char="Ø"/>
            </a:pPr>
            <a:r>
              <a:rPr lang="en-US" sz="3800" dirty="0" smtClean="0">
                <a:latin typeface="Georgia" pitchFamily="18" charset="0"/>
              </a:rPr>
              <a:t>If the Visiting Research Scholar is not performing up to standard, the faculty mentor/PI must take the following steps prior to termination:</a:t>
            </a:r>
          </a:p>
          <a:p>
            <a:pPr lvl="1" hangingPunct="0">
              <a:buClr>
                <a:srgbClr val="FFCB25"/>
              </a:buClr>
              <a:buFont typeface="Arial" pitchFamily="34" charset="0"/>
              <a:buChar char="•"/>
            </a:pPr>
            <a:r>
              <a:rPr lang="en-US" sz="3200" dirty="0" smtClean="0">
                <a:latin typeface="Georgia" pitchFamily="18" charset="0"/>
              </a:rPr>
              <a:t>Provide the Visiting Research Scholar with a list of goals and objectives for the research project or scholarly work.</a:t>
            </a:r>
          </a:p>
          <a:p>
            <a:pPr lvl="1" hangingPunct="0">
              <a:buClr>
                <a:srgbClr val="FFCB25"/>
              </a:buClr>
              <a:buFont typeface="Arial" pitchFamily="34" charset="0"/>
              <a:buChar char="•"/>
            </a:pPr>
            <a:r>
              <a:rPr lang="en-US" sz="3200" dirty="0" smtClean="0">
                <a:latin typeface="Georgia" pitchFamily="18" charset="0"/>
              </a:rPr>
              <a:t>Discuss concerns regarding the Visiting Research Scholar’s progress and performance during regularly scheduled meetings.</a:t>
            </a:r>
          </a:p>
          <a:p>
            <a:pPr lvl="1" hangingPunct="0">
              <a:buClr>
                <a:srgbClr val="FFCB25"/>
              </a:buClr>
              <a:buFont typeface="Arial" pitchFamily="34" charset="0"/>
              <a:buChar char="•"/>
            </a:pPr>
            <a:r>
              <a:rPr lang="en-US" sz="3200" dirty="0" smtClean="0">
                <a:latin typeface="Georgia" pitchFamily="18" charset="0"/>
              </a:rPr>
              <a:t>Reassess the Visiting Research Scholar’s performance on the research project or scholarly work.</a:t>
            </a:r>
          </a:p>
          <a:p>
            <a:pPr lvl="1" hangingPunct="0">
              <a:buClr>
                <a:srgbClr val="FFCB25"/>
              </a:buClr>
              <a:buFont typeface="Arial" pitchFamily="34" charset="0"/>
              <a:buChar char="•"/>
            </a:pPr>
            <a:r>
              <a:rPr lang="en-US" sz="3200" dirty="0" smtClean="0">
                <a:latin typeface="Georgia" pitchFamily="18" charset="0"/>
              </a:rPr>
              <a:t>Inform in writing the Visiting Research Scholar who continues to fall below expectations that s/he has a minimum of 30 days from the date of the letter to improve and meet performance expectations.</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7" name="Slide Number Placeholder 4"/>
          <p:cNvSpPr>
            <a:spLocks noGrp="1"/>
          </p:cNvSpPr>
          <p:nvPr>
            <p:ph type="sldNum" sz="quarter" idx="12"/>
          </p:nvPr>
        </p:nvSpPr>
        <p:spPr>
          <a:xfrm>
            <a:off x="8641080" y="6477000"/>
            <a:ext cx="502920" cy="304800"/>
          </a:xfrm>
        </p:spPr>
        <p:txBody>
          <a:bodyPr/>
          <a:lstStyle/>
          <a:p>
            <a:fld id="{BA73D52B-895E-4FF2-8B73-FB97EA9B8B9A}" type="slidenum">
              <a:rPr lang="en-US" sz="1000" smtClean="0">
                <a:solidFill>
                  <a:schemeClr val="accent1">
                    <a:lumMod val="60000"/>
                    <a:lumOff val="40000"/>
                  </a:schemeClr>
                </a:solidFill>
                <a:latin typeface="Arial" pitchFamily="34" charset="0"/>
                <a:cs typeface="Arial" pitchFamily="34" charset="0"/>
              </a:rPr>
              <a:pPr/>
              <a:t>9</a:t>
            </a:fld>
            <a:endParaRPr lang="en-US" sz="1000" dirty="0">
              <a:solidFill>
                <a:schemeClr val="accent1">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3600</TotalTime>
  <Words>2765</Words>
  <Application>Microsoft Office PowerPoint</Application>
  <PresentationFormat>On-screen Show (4:3)</PresentationFormat>
  <Paragraphs>285</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Verve</vt:lpstr>
      <vt:lpstr>Procedures for Hiring Visiting Research Scholars</vt:lpstr>
      <vt:lpstr>Graduate School Participants</vt:lpstr>
      <vt:lpstr>International Student and Scholar Services Participants</vt:lpstr>
      <vt:lpstr>Human Resources Participants</vt:lpstr>
      <vt:lpstr>Criteria for Appointment as Visiting Research Scholar (Graduate)</vt:lpstr>
      <vt:lpstr>Criteria for Appointment as Visiting Research Scholar (Postgraduate)</vt:lpstr>
      <vt:lpstr>Length of Appointment</vt:lpstr>
      <vt:lpstr>Reappointment Procedures</vt:lpstr>
      <vt:lpstr>Termination of Employment</vt:lpstr>
      <vt:lpstr>Termination Procedures</vt:lpstr>
      <vt:lpstr>Salary Stipend</vt:lpstr>
      <vt:lpstr>Procedures for Hiring a Visiting Research Scholar</vt:lpstr>
      <vt:lpstr>Details of the Visiting Research Scholar Position</vt:lpstr>
      <vt:lpstr>Flow Chart for Hiring a  Visiting Research Scholar</vt:lpstr>
      <vt:lpstr>Flow Chart 1: Appointment of International Visiting Research Scholar with Temple Stipend</vt:lpstr>
      <vt:lpstr>Flow Chart 2: Appointment of Domestic Visiting Research Scholar with Temple Stipend</vt:lpstr>
      <vt:lpstr>Flow Chart 3: Appointment of International Visiting Research Scholar/No Temple Stipend</vt:lpstr>
      <vt:lpstr>Flow Chart 4: Appointment of Domestic Visiting Research Scholar/No Temple Stipend</vt:lpstr>
      <vt:lpstr>Overview of Steps Required to Hire a Visiting Research Scholar</vt:lpstr>
      <vt:lpstr>Step 1: Process Initiated by Departmental Business Manager</vt:lpstr>
      <vt:lpstr>Step 2: Paperwork Reviewed by Postdoctoral Fellows Office</vt:lpstr>
      <vt:lpstr>Step 3: Follow-Up Undertaken by Departmental Business Manager</vt:lpstr>
      <vt:lpstr>Step 4: Process Advanced by Postdoctoral Fellows Office</vt:lpstr>
      <vt:lpstr>Step 5: Further Follow-Up by Departmental Business Manager</vt:lpstr>
      <vt:lpstr>Step 5: Further Follow-Up by Departmental Business Manager (cont’d)</vt:lpstr>
      <vt:lpstr>Step 5: Further Follow-Up by Departmental Business Manager (cont’d)</vt:lpstr>
      <vt:lpstr>Step 5: Further Follow-Up by Departmental Business Manager (cont’d)</vt:lpstr>
      <vt:lpstr>Step 6: Process Concluded by Postdoctoral Fellows Office</vt:lpstr>
      <vt:lpstr>Documents Required of a J-1 Applicant</vt:lpstr>
      <vt:lpstr>Documents Required of a J-1 Applicant (cont’d)</vt:lpstr>
      <vt:lpstr>Obtaining an OWLcard for Those Paid With Outside Funds</vt:lpstr>
      <vt:lpstr>Web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Procedures for Visiting Research Scholars</dc:title>
  <dc:creator>campello;klafevre</dc:creator>
  <cp:lastModifiedBy>klafevre</cp:lastModifiedBy>
  <cp:revision>232</cp:revision>
  <dcterms:created xsi:type="dcterms:W3CDTF">2011-04-04T19:23:59Z</dcterms:created>
  <dcterms:modified xsi:type="dcterms:W3CDTF">2012-03-23T13:17:28Z</dcterms:modified>
</cp:coreProperties>
</file>